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9" r:id="rId2"/>
  </p:sldMasterIdLst>
  <p:notesMasterIdLst>
    <p:notesMasterId r:id="rId28"/>
  </p:notesMasterIdLst>
  <p:handoutMasterIdLst>
    <p:handoutMasterId r:id="rId29"/>
  </p:handoutMasterIdLst>
  <p:sldIdLst>
    <p:sldId id="325" r:id="rId3"/>
    <p:sldId id="360" r:id="rId4"/>
    <p:sldId id="361" r:id="rId5"/>
    <p:sldId id="363" r:id="rId6"/>
    <p:sldId id="327" r:id="rId7"/>
    <p:sldId id="368" r:id="rId8"/>
    <p:sldId id="386" r:id="rId9"/>
    <p:sldId id="381" r:id="rId10"/>
    <p:sldId id="382" r:id="rId11"/>
    <p:sldId id="383" r:id="rId12"/>
    <p:sldId id="326" r:id="rId13"/>
    <p:sldId id="391" r:id="rId14"/>
    <p:sldId id="329" r:id="rId15"/>
    <p:sldId id="330" r:id="rId16"/>
    <p:sldId id="389" r:id="rId17"/>
    <p:sldId id="332" r:id="rId18"/>
    <p:sldId id="392" r:id="rId19"/>
    <p:sldId id="394" r:id="rId20"/>
    <p:sldId id="395" r:id="rId21"/>
    <p:sldId id="384" r:id="rId22"/>
    <p:sldId id="393" r:id="rId23"/>
    <p:sldId id="388" r:id="rId24"/>
    <p:sldId id="339" r:id="rId25"/>
    <p:sldId id="385" r:id="rId26"/>
    <p:sldId id="358" r:id="rId27"/>
  </p:sldIdLst>
  <p:sldSz cx="9144000" cy="6858000" type="screen4x3"/>
  <p:notesSz cx="6797675" cy="9926638"/>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9E1EF"/>
    <a:srgbClr val="CCFFCC"/>
    <a:srgbClr val="DBCFE5"/>
    <a:srgbClr val="F6F69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060" autoAdjust="0"/>
  </p:normalViewPr>
  <p:slideViewPr>
    <p:cSldViewPr>
      <p:cViewPr>
        <p:scale>
          <a:sx n="54" d="100"/>
          <a:sy n="54" d="100"/>
        </p:scale>
        <p:origin x="-1734" y="-28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elesteGP\Desktop\SeminarioPoblaci&#243;n\graficos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elesteGP\Desktop\SeminarioPoblaci&#243;n\graficos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elesteGP\Desktop\SeminarioPoblaci&#243;n\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4604039423982"/>
          <c:y val="9.3692982254769172E-2"/>
          <c:w val="0.8151008612075149"/>
          <c:h val="0.80095222791028675"/>
        </c:manualLayout>
      </c:layout>
      <c:lineChart>
        <c:grouping val="standard"/>
        <c:varyColors val="0"/>
        <c:ser>
          <c:idx val="1"/>
          <c:order val="0"/>
          <c:tx>
            <c:strRef>
              <c:f>Hoja1!$B$1</c:f>
              <c:strCache>
                <c:ptCount val="1"/>
                <c:pt idx="0">
                  <c:v>TBN</c:v>
                </c:pt>
              </c:strCache>
            </c:strRef>
          </c:tx>
          <c:marker>
            <c:symbol val="none"/>
          </c:marker>
          <c:cat>
            <c:strRef>
              <c:f>Hoja1!$A$2:$A$11</c:f>
              <c:strCache>
                <c:ptCount val="10"/>
                <c:pt idx="0">
                  <c:v>   1975</c:v>
                </c:pt>
                <c:pt idx="1">
                  <c:v>   1980</c:v>
                </c:pt>
                <c:pt idx="2">
                  <c:v>   1985</c:v>
                </c:pt>
                <c:pt idx="3">
                  <c:v>   1990</c:v>
                </c:pt>
                <c:pt idx="4">
                  <c:v>   1995</c:v>
                </c:pt>
                <c:pt idx="5">
                  <c:v>   2000</c:v>
                </c:pt>
                <c:pt idx="6">
                  <c:v>   2005</c:v>
                </c:pt>
                <c:pt idx="7">
                  <c:v>   2010</c:v>
                </c:pt>
                <c:pt idx="8">
                  <c:v>   2011</c:v>
                </c:pt>
                <c:pt idx="9">
                  <c:v>2015</c:v>
                </c:pt>
              </c:strCache>
            </c:strRef>
          </c:cat>
          <c:val>
            <c:numRef>
              <c:f>Hoja1!$B$2:$B$11</c:f>
              <c:numCache>
                <c:formatCode>General</c:formatCode>
                <c:ptCount val="10"/>
                <c:pt idx="0">
                  <c:v>14.7</c:v>
                </c:pt>
                <c:pt idx="1">
                  <c:v>14</c:v>
                </c:pt>
                <c:pt idx="2">
                  <c:v>12.8</c:v>
                </c:pt>
                <c:pt idx="3">
                  <c:v>12.4</c:v>
                </c:pt>
                <c:pt idx="4">
                  <c:v>10.7</c:v>
                </c:pt>
                <c:pt idx="5">
                  <c:v>10.6</c:v>
                </c:pt>
                <c:pt idx="6">
                  <c:v>10.4</c:v>
                </c:pt>
                <c:pt idx="7">
                  <c:v>10.7</c:v>
                </c:pt>
                <c:pt idx="8">
                  <c:v>10.4</c:v>
                </c:pt>
                <c:pt idx="9">
                  <c:v>10</c:v>
                </c:pt>
              </c:numCache>
            </c:numRef>
          </c:val>
          <c:smooth val="0"/>
        </c:ser>
        <c:ser>
          <c:idx val="2"/>
          <c:order val="1"/>
          <c:tx>
            <c:strRef>
              <c:f>Hoja1!$C$1</c:f>
              <c:strCache>
                <c:ptCount val="1"/>
                <c:pt idx="0">
                  <c:v>TBM</c:v>
                </c:pt>
              </c:strCache>
            </c:strRef>
          </c:tx>
          <c:marker>
            <c:symbol val="none"/>
          </c:marker>
          <c:cat>
            <c:strRef>
              <c:f>Hoja1!$A$2:$A$11</c:f>
              <c:strCache>
                <c:ptCount val="10"/>
                <c:pt idx="0">
                  <c:v>   1975</c:v>
                </c:pt>
                <c:pt idx="1">
                  <c:v>   1980</c:v>
                </c:pt>
                <c:pt idx="2">
                  <c:v>   1985</c:v>
                </c:pt>
                <c:pt idx="3">
                  <c:v>   1990</c:v>
                </c:pt>
                <c:pt idx="4">
                  <c:v>   1995</c:v>
                </c:pt>
                <c:pt idx="5">
                  <c:v>   2000</c:v>
                </c:pt>
                <c:pt idx="6">
                  <c:v>   2005</c:v>
                </c:pt>
                <c:pt idx="7">
                  <c:v>   2010</c:v>
                </c:pt>
                <c:pt idx="8">
                  <c:v>   2011</c:v>
                </c:pt>
                <c:pt idx="9">
                  <c:v>2015</c:v>
                </c:pt>
              </c:strCache>
            </c:strRef>
          </c:cat>
          <c:val>
            <c:numRef>
              <c:f>Hoja1!$C$2:$C$11</c:f>
              <c:numCache>
                <c:formatCode>General</c:formatCode>
                <c:ptCount val="10"/>
                <c:pt idx="0">
                  <c:v>10.7</c:v>
                </c:pt>
                <c:pt idx="1">
                  <c:v>10.6</c:v>
                </c:pt>
                <c:pt idx="2">
                  <c:v>10.7</c:v>
                </c:pt>
                <c:pt idx="3">
                  <c:v>10.4</c:v>
                </c:pt>
                <c:pt idx="4">
                  <c:v>10.4</c:v>
                </c:pt>
                <c:pt idx="5">
                  <c:v>10</c:v>
                </c:pt>
                <c:pt idx="6">
                  <c:v>9.8000000000000007</c:v>
                </c:pt>
                <c:pt idx="7">
                  <c:v>9.6999999999999993</c:v>
                </c:pt>
                <c:pt idx="8">
                  <c:v>9.6</c:v>
                </c:pt>
                <c:pt idx="9">
                  <c:v>10.3</c:v>
                </c:pt>
              </c:numCache>
            </c:numRef>
          </c:val>
          <c:smooth val="0"/>
        </c:ser>
        <c:ser>
          <c:idx val="3"/>
          <c:order val="2"/>
          <c:tx>
            <c:strRef>
              <c:f>Hoja1!$D$1</c:f>
              <c:strCache>
                <c:ptCount val="1"/>
                <c:pt idx="0">
                  <c:v>CN</c:v>
                </c:pt>
              </c:strCache>
            </c:strRef>
          </c:tx>
          <c:marker>
            <c:symbol val="none"/>
          </c:marker>
          <c:cat>
            <c:strRef>
              <c:f>Hoja1!$A$2:$A$11</c:f>
              <c:strCache>
                <c:ptCount val="10"/>
                <c:pt idx="0">
                  <c:v>   1975</c:v>
                </c:pt>
                <c:pt idx="1">
                  <c:v>   1980</c:v>
                </c:pt>
                <c:pt idx="2">
                  <c:v>   1985</c:v>
                </c:pt>
                <c:pt idx="3">
                  <c:v>   1990</c:v>
                </c:pt>
                <c:pt idx="4">
                  <c:v>   1995</c:v>
                </c:pt>
                <c:pt idx="5">
                  <c:v>   2000</c:v>
                </c:pt>
                <c:pt idx="6">
                  <c:v>   2005</c:v>
                </c:pt>
                <c:pt idx="7">
                  <c:v>   2010</c:v>
                </c:pt>
                <c:pt idx="8">
                  <c:v>   2011</c:v>
                </c:pt>
                <c:pt idx="9">
                  <c:v>2015</c:v>
                </c:pt>
              </c:strCache>
            </c:strRef>
          </c:cat>
          <c:val>
            <c:numRef>
              <c:f>Hoja1!$D$2:$D$11</c:f>
              <c:numCache>
                <c:formatCode>General</c:formatCode>
                <c:ptCount val="10"/>
                <c:pt idx="0">
                  <c:v>4</c:v>
                </c:pt>
                <c:pt idx="1">
                  <c:v>3.4</c:v>
                </c:pt>
                <c:pt idx="2">
                  <c:v>2.1</c:v>
                </c:pt>
                <c:pt idx="3">
                  <c:v>2</c:v>
                </c:pt>
                <c:pt idx="4">
                  <c:v>0.3</c:v>
                </c:pt>
                <c:pt idx="5">
                  <c:v>0.6</c:v>
                </c:pt>
                <c:pt idx="6">
                  <c:v>0.6</c:v>
                </c:pt>
                <c:pt idx="7">
                  <c:v>1</c:v>
                </c:pt>
                <c:pt idx="8">
                  <c:v>0.8</c:v>
                </c:pt>
                <c:pt idx="9">
                  <c:v>-0.3</c:v>
                </c:pt>
              </c:numCache>
            </c:numRef>
          </c:val>
          <c:smooth val="0"/>
        </c:ser>
        <c:dLbls>
          <c:showLegendKey val="0"/>
          <c:showVal val="0"/>
          <c:showCatName val="0"/>
          <c:showSerName val="0"/>
          <c:showPercent val="0"/>
          <c:showBubbleSize val="0"/>
        </c:dLbls>
        <c:marker val="1"/>
        <c:smooth val="0"/>
        <c:axId val="143884672"/>
        <c:axId val="143886208"/>
      </c:lineChart>
      <c:catAx>
        <c:axId val="143884672"/>
        <c:scaling>
          <c:orientation val="minMax"/>
        </c:scaling>
        <c:delete val="0"/>
        <c:axPos val="b"/>
        <c:majorTickMark val="out"/>
        <c:minorTickMark val="none"/>
        <c:tickLblPos val="nextTo"/>
        <c:crossAx val="143886208"/>
        <c:crosses val="autoZero"/>
        <c:auto val="1"/>
        <c:lblAlgn val="ctr"/>
        <c:lblOffset val="100"/>
        <c:noMultiLvlLbl val="0"/>
      </c:catAx>
      <c:valAx>
        <c:axId val="143886208"/>
        <c:scaling>
          <c:orientation val="minMax"/>
        </c:scaling>
        <c:delete val="0"/>
        <c:axPos val="l"/>
        <c:majorGridlines/>
        <c:numFmt formatCode="General" sourceLinked="1"/>
        <c:majorTickMark val="out"/>
        <c:minorTickMark val="none"/>
        <c:tickLblPos val="nextTo"/>
        <c:crossAx val="143884672"/>
        <c:crosses val="autoZero"/>
        <c:crossBetween val="between"/>
      </c:valAx>
      <c:spPr>
        <a:gradFill>
          <a:gsLst>
            <a:gs pos="0">
              <a:srgbClr val="FFEFD1"/>
            </a:gs>
            <a:gs pos="64999">
              <a:srgbClr val="F0EBD5"/>
            </a:gs>
            <a:gs pos="100000">
              <a:srgbClr val="D1C39F"/>
            </a:gs>
          </a:gsLst>
          <a:lin ang="5400000" scaled="0"/>
        </a:gradFill>
      </c:spPr>
    </c:plotArea>
    <c:legend>
      <c:legendPos val="r"/>
      <c:layout>
        <c:manualLayout>
          <c:xMode val="edge"/>
          <c:yMode val="edge"/>
          <c:x val="0.27990513034211956"/>
          <c:y val="0.87658165178332303"/>
          <c:w val="0.33884157845198259"/>
          <c:h val="0.1214722649464735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289064423385874E-2"/>
          <c:y val="0.16176322696505041"/>
          <c:w val="0.69442225922077705"/>
          <c:h val="0.71173974305843346"/>
        </c:manualLayout>
      </c:layout>
      <c:lineChart>
        <c:grouping val="standard"/>
        <c:varyColors val="0"/>
        <c:ser>
          <c:idx val="1"/>
          <c:order val="0"/>
          <c:tx>
            <c:strRef>
              <c:f>'número de hijos por mujer'!$B$1</c:f>
              <c:strCache>
                <c:ptCount val="1"/>
                <c:pt idx="0">
                  <c:v>España</c:v>
                </c:pt>
              </c:strCache>
            </c:strRef>
          </c:tx>
          <c:marker>
            <c:symbol val="none"/>
          </c:marker>
          <c:cat>
            <c:numRef>
              <c:f>'número de hijos por mujer'!$A$2:$A$15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'número de hijos por mujer'!$B$2:$B$15</c:f>
              <c:numCache>
                <c:formatCode>General</c:formatCode>
                <c:ptCount val="14"/>
                <c:pt idx="0">
                  <c:v>1.23</c:v>
                </c:pt>
                <c:pt idx="1">
                  <c:v>1.25</c:v>
                </c:pt>
                <c:pt idx="2">
                  <c:v>1.3</c:v>
                </c:pt>
                <c:pt idx="3">
                  <c:v>1.31</c:v>
                </c:pt>
                <c:pt idx="4">
                  <c:v>1.33</c:v>
                </c:pt>
                <c:pt idx="5">
                  <c:v>1.36</c:v>
                </c:pt>
                <c:pt idx="6">
                  <c:v>1.38</c:v>
                </c:pt>
                <c:pt idx="7">
                  <c:v>1.45</c:v>
                </c:pt>
                <c:pt idx="8">
                  <c:v>1.38</c:v>
                </c:pt>
                <c:pt idx="9">
                  <c:v>1.37</c:v>
                </c:pt>
                <c:pt idx="10">
                  <c:v>1.34</c:v>
                </c:pt>
                <c:pt idx="11">
                  <c:v>1.32</c:v>
                </c:pt>
                <c:pt idx="12">
                  <c:v>1.27</c:v>
                </c:pt>
                <c:pt idx="13">
                  <c:v>1.32</c:v>
                </c:pt>
              </c:numCache>
            </c:numRef>
          </c:val>
          <c:smooth val="0"/>
        </c:ser>
        <c:ser>
          <c:idx val="2"/>
          <c:order val="1"/>
          <c:tx>
            <c:strRef>
              <c:f>'número de hijos por mujer'!$C$1</c:f>
              <c:strCache>
                <c:ptCount val="1"/>
                <c:pt idx="0">
                  <c:v>Unión Europea</c:v>
                </c:pt>
              </c:strCache>
            </c:strRef>
          </c:tx>
          <c:marker>
            <c:symbol val="none"/>
          </c:marker>
          <c:cat>
            <c:numRef>
              <c:f>'número de hijos por mujer'!$A$2:$A$15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'número de hijos por mujer'!$C$2:$C$15</c:f>
              <c:numCache>
                <c:formatCode>General</c:formatCode>
                <c:ptCount val="14"/>
                <c:pt idx="0">
                  <c:v>1.46</c:v>
                </c:pt>
                <c:pt idx="1">
                  <c:v>1.46</c:v>
                </c:pt>
                <c:pt idx="2">
                  <c:v>1.47</c:v>
                </c:pt>
                <c:pt idx="3">
                  <c:v>1.5</c:v>
                </c:pt>
                <c:pt idx="4">
                  <c:v>1.51</c:v>
                </c:pt>
                <c:pt idx="5">
                  <c:v>1.54</c:v>
                </c:pt>
                <c:pt idx="6">
                  <c:v>1.56</c:v>
                </c:pt>
                <c:pt idx="7">
                  <c:v>1.61</c:v>
                </c:pt>
                <c:pt idx="8">
                  <c:v>1.61</c:v>
                </c:pt>
                <c:pt idx="9">
                  <c:v>1.62</c:v>
                </c:pt>
                <c:pt idx="10">
                  <c:v>1.59</c:v>
                </c:pt>
                <c:pt idx="11">
                  <c:v>1.59</c:v>
                </c:pt>
                <c:pt idx="12">
                  <c:v>1.55</c:v>
                </c:pt>
                <c:pt idx="13">
                  <c:v>1.58</c:v>
                </c:pt>
              </c:numCache>
            </c:numRef>
          </c:val>
          <c:smooth val="0"/>
        </c:ser>
        <c:dLbls>
          <c:showLegendKey val="0"/>
          <c:showVal val="0"/>
          <c:showCatName val="0"/>
          <c:showSerName val="0"/>
          <c:showPercent val="0"/>
          <c:showBubbleSize val="0"/>
        </c:dLbls>
        <c:marker val="1"/>
        <c:smooth val="0"/>
        <c:axId val="148935040"/>
        <c:axId val="148936576"/>
      </c:lineChart>
      <c:catAx>
        <c:axId val="148935040"/>
        <c:scaling>
          <c:orientation val="minMax"/>
        </c:scaling>
        <c:delete val="0"/>
        <c:axPos val="b"/>
        <c:numFmt formatCode="General" sourceLinked="1"/>
        <c:majorTickMark val="out"/>
        <c:minorTickMark val="none"/>
        <c:tickLblPos val="nextTo"/>
        <c:crossAx val="148936576"/>
        <c:crosses val="autoZero"/>
        <c:auto val="1"/>
        <c:lblAlgn val="ctr"/>
        <c:lblOffset val="100"/>
        <c:noMultiLvlLbl val="0"/>
      </c:catAx>
      <c:valAx>
        <c:axId val="148936576"/>
        <c:scaling>
          <c:orientation val="minMax"/>
          <c:min val="1"/>
        </c:scaling>
        <c:delete val="0"/>
        <c:axPos val="l"/>
        <c:majorGridlines/>
        <c:numFmt formatCode="#,##0.00" sourceLinked="0"/>
        <c:majorTickMark val="out"/>
        <c:minorTickMark val="none"/>
        <c:tickLblPos val="nextTo"/>
        <c:crossAx val="148935040"/>
        <c:crosses val="autoZero"/>
        <c:crossBetween val="between"/>
      </c:valAx>
      <c:spPr>
        <a:gradFill>
          <a:gsLst>
            <a:gs pos="0">
              <a:srgbClr val="FFEFD1"/>
            </a:gs>
            <a:gs pos="64999">
              <a:srgbClr val="F0EBD5"/>
            </a:gs>
            <a:gs pos="100000">
              <a:srgbClr val="D1C39F"/>
            </a:gs>
          </a:gsLst>
          <a:lin ang="5400000" scaled="0"/>
        </a:gradFill>
      </c:spPr>
    </c:plotArea>
    <c:legend>
      <c:legendPos val="r"/>
      <c:layout>
        <c:manualLayout>
          <c:xMode val="edge"/>
          <c:yMode val="edge"/>
          <c:x val="0.8077892250750055"/>
          <c:y val="0.4891827600497306"/>
          <c:w val="0.19221077492499447"/>
          <c:h val="0.1268976377952756"/>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289064423385874E-2"/>
          <c:y val="0.16176322696505041"/>
          <c:w val="0.69442225922077705"/>
          <c:h val="0.71173974305843346"/>
        </c:manualLayout>
      </c:layout>
      <c:lineChart>
        <c:grouping val="standard"/>
        <c:varyColors val="0"/>
        <c:ser>
          <c:idx val="1"/>
          <c:order val="0"/>
          <c:tx>
            <c:strRef>
              <c:f>'edad media'!$C$1</c:f>
              <c:strCache>
                <c:ptCount val="1"/>
                <c:pt idx="0">
                  <c:v>Unión Europea</c:v>
                </c:pt>
              </c:strCache>
            </c:strRef>
          </c:tx>
          <c:marker>
            <c:symbol val="none"/>
          </c:marker>
          <c:cat>
            <c:numRef>
              <c:f>'edad media'!$A$2:$A$15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'edad media'!$C$2:$C$15</c:f>
              <c:numCache>
                <c:formatCode>General</c:formatCode>
                <c:ptCount val="14"/>
                <c:pt idx="0">
                  <c:v>29</c:v>
                </c:pt>
                <c:pt idx="1">
                  <c:v>29.1</c:v>
                </c:pt>
                <c:pt idx="2">
                  <c:v>29.2</c:v>
                </c:pt>
                <c:pt idx="3">
                  <c:v>29.3</c:v>
                </c:pt>
                <c:pt idx="4">
                  <c:v>29.5</c:v>
                </c:pt>
                <c:pt idx="5">
                  <c:v>29.6</c:v>
                </c:pt>
                <c:pt idx="6">
                  <c:v>29.7</c:v>
                </c:pt>
                <c:pt idx="7">
                  <c:v>29.7</c:v>
                </c:pt>
                <c:pt idx="8">
                  <c:v>29.8</c:v>
                </c:pt>
                <c:pt idx="9">
                  <c:v>29.9</c:v>
                </c:pt>
                <c:pt idx="10">
                  <c:v>30.1</c:v>
                </c:pt>
                <c:pt idx="11">
                  <c:v>30.1</c:v>
                </c:pt>
                <c:pt idx="12">
                  <c:v>30.3</c:v>
                </c:pt>
                <c:pt idx="13">
                  <c:v>30.4</c:v>
                </c:pt>
              </c:numCache>
            </c:numRef>
          </c:val>
          <c:smooth val="0"/>
        </c:ser>
        <c:ser>
          <c:idx val="2"/>
          <c:order val="1"/>
          <c:tx>
            <c:strRef>
              <c:f>'edad media'!$B$1</c:f>
              <c:strCache>
                <c:ptCount val="1"/>
                <c:pt idx="0">
                  <c:v>España</c:v>
                </c:pt>
              </c:strCache>
            </c:strRef>
          </c:tx>
          <c:marker>
            <c:symbol val="none"/>
          </c:marker>
          <c:cat>
            <c:numRef>
              <c:f>'edad media'!$A$2:$A$15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'edad media'!$B$2:$B$15</c:f>
              <c:numCache>
                <c:formatCode>General</c:formatCode>
                <c:ptCount val="14"/>
                <c:pt idx="0">
                  <c:v>30.8</c:v>
                </c:pt>
                <c:pt idx="1">
                  <c:v>30.8</c:v>
                </c:pt>
                <c:pt idx="2">
                  <c:v>30.8</c:v>
                </c:pt>
                <c:pt idx="3">
                  <c:v>30.9</c:v>
                </c:pt>
                <c:pt idx="4">
                  <c:v>30.9</c:v>
                </c:pt>
                <c:pt idx="5">
                  <c:v>30.9</c:v>
                </c:pt>
                <c:pt idx="6">
                  <c:v>30.8</c:v>
                </c:pt>
                <c:pt idx="7">
                  <c:v>30.8</c:v>
                </c:pt>
                <c:pt idx="8">
                  <c:v>31</c:v>
                </c:pt>
                <c:pt idx="9">
                  <c:v>31.2</c:v>
                </c:pt>
                <c:pt idx="10">
                  <c:v>31.4</c:v>
                </c:pt>
                <c:pt idx="11">
                  <c:v>31.6</c:v>
                </c:pt>
                <c:pt idx="12">
                  <c:v>31.7</c:v>
                </c:pt>
                <c:pt idx="13">
                  <c:v>31.8</c:v>
                </c:pt>
              </c:numCache>
            </c:numRef>
          </c:val>
          <c:smooth val="0"/>
        </c:ser>
        <c:dLbls>
          <c:showLegendKey val="0"/>
          <c:showVal val="0"/>
          <c:showCatName val="0"/>
          <c:showSerName val="0"/>
          <c:showPercent val="0"/>
          <c:showBubbleSize val="0"/>
        </c:dLbls>
        <c:marker val="1"/>
        <c:smooth val="0"/>
        <c:axId val="150579840"/>
        <c:axId val="162382208"/>
      </c:lineChart>
      <c:catAx>
        <c:axId val="150579840"/>
        <c:scaling>
          <c:orientation val="minMax"/>
        </c:scaling>
        <c:delete val="0"/>
        <c:axPos val="b"/>
        <c:numFmt formatCode="General" sourceLinked="1"/>
        <c:majorTickMark val="out"/>
        <c:minorTickMark val="none"/>
        <c:tickLblPos val="nextTo"/>
        <c:crossAx val="162382208"/>
        <c:crosses val="autoZero"/>
        <c:auto val="1"/>
        <c:lblAlgn val="ctr"/>
        <c:lblOffset val="100"/>
        <c:noMultiLvlLbl val="0"/>
      </c:catAx>
      <c:valAx>
        <c:axId val="162382208"/>
        <c:scaling>
          <c:orientation val="minMax"/>
          <c:min val="28"/>
        </c:scaling>
        <c:delete val="0"/>
        <c:axPos val="l"/>
        <c:majorGridlines/>
        <c:numFmt formatCode="#,##0.00" sourceLinked="0"/>
        <c:majorTickMark val="out"/>
        <c:minorTickMark val="none"/>
        <c:tickLblPos val="nextTo"/>
        <c:crossAx val="150579840"/>
        <c:crosses val="autoZero"/>
        <c:crossBetween val="between"/>
      </c:valAx>
      <c:spPr>
        <a:gradFill>
          <a:gsLst>
            <a:gs pos="0">
              <a:schemeClr val="bg1">
                <a:lumMod val="85000"/>
              </a:schemeClr>
            </a:gs>
            <a:gs pos="53000">
              <a:srgbClr val="D4DEFF"/>
            </a:gs>
            <a:gs pos="83000">
              <a:srgbClr val="D4DEFF"/>
            </a:gs>
            <a:gs pos="100000">
              <a:srgbClr val="96AB94"/>
            </a:gs>
          </a:gsLst>
          <a:lin ang="5400000" scaled="0"/>
        </a:gradFill>
      </c:spPr>
    </c:plotArea>
    <c:legend>
      <c:legendPos val="r"/>
      <c:layout>
        <c:manualLayout>
          <c:xMode val="edge"/>
          <c:yMode val="edge"/>
          <c:x val="0.8077892250750055"/>
          <c:y val="0.4891827600497306"/>
          <c:w val="0.19221077492499447"/>
          <c:h val="0.1268976377952756"/>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Número de municipios con menos de 100 habitantes</a:t>
            </a:r>
          </a:p>
        </c:rich>
      </c:tx>
      <c:layout>
        <c:manualLayout>
          <c:xMode val="edge"/>
          <c:yMode val="edge"/>
          <c:x val="0.18154721865365628"/>
          <c:y val="4.2295656076879275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3855521010169479E-2"/>
          <c:y val="0.16081152967546294"/>
          <c:w val="0.88390860312428343"/>
          <c:h val="0.73672732486538228"/>
        </c:manualLayout>
      </c:layout>
      <c:bar3DChart>
        <c:barDir val="col"/>
        <c:grouping val="clustered"/>
        <c:varyColors val="0"/>
        <c:ser>
          <c:idx val="1"/>
          <c:order val="0"/>
          <c:tx>
            <c:strRef>
              <c:f>Hoja6!$B$1</c:f>
              <c:strCache>
                <c:ptCount val="1"/>
                <c:pt idx="0">
                  <c:v>Número de municipios</c:v>
                </c:pt>
              </c:strCache>
            </c:strRef>
          </c:tx>
          <c:invertIfNegative val="0"/>
          <c:dPt>
            <c:idx val="1"/>
            <c:invertIfNegative val="0"/>
            <c:bubble3D val="0"/>
            <c:spPr>
              <a:solidFill>
                <a:schemeClr val="accent6">
                  <a:lumMod val="75000"/>
                </a:schemeClr>
              </a:solidFill>
            </c:spPr>
          </c:dPt>
          <c:dPt>
            <c:idx val="2"/>
            <c:invertIfNegative val="0"/>
            <c:bubble3D val="0"/>
            <c:spPr>
              <a:solidFill>
                <a:schemeClr val="bg2">
                  <a:lumMod val="90000"/>
                </a:schemeClr>
              </a:solidFill>
            </c:spPr>
          </c:dPt>
          <c:dPt>
            <c:idx val="3"/>
            <c:invertIfNegative val="0"/>
            <c:bubble3D val="0"/>
            <c:spPr>
              <a:solidFill>
                <a:schemeClr val="accent1">
                  <a:lumMod val="75000"/>
                </a:schemeClr>
              </a:solidFill>
            </c:spPr>
          </c:dPt>
          <c:dLbls>
            <c:dLbl>
              <c:idx val="0"/>
              <c:layout>
                <c:manualLayout>
                  <c:x val="4.924591704816096E-3"/>
                  <c:y val="0.19222941029465937"/>
                </c:manualLayout>
              </c:layout>
              <c:showLegendKey val="0"/>
              <c:showVal val="1"/>
              <c:showCatName val="0"/>
              <c:showSerName val="0"/>
              <c:showPercent val="0"/>
              <c:showBubbleSize val="0"/>
            </c:dLbl>
            <c:dLbl>
              <c:idx val="1"/>
              <c:layout>
                <c:manualLayout>
                  <c:x val="0"/>
                  <c:y val="0.22494930991928241"/>
                </c:manualLayout>
              </c:layout>
              <c:showLegendKey val="0"/>
              <c:showVal val="1"/>
              <c:showCatName val="0"/>
              <c:showSerName val="0"/>
              <c:showPercent val="0"/>
              <c:showBubbleSize val="0"/>
            </c:dLbl>
            <c:dLbl>
              <c:idx val="2"/>
              <c:layout>
                <c:manualLayout>
                  <c:x val="7.3868875572241435E-3"/>
                  <c:y val="0.23721927227851591"/>
                </c:manualLayout>
              </c:layout>
              <c:showLegendKey val="0"/>
              <c:showVal val="1"/>
              <c:showCatName val="0"/>
              <c:showSerName val="0"/>
              <c:showPercent val="0"/>
              <c:showBubbleSize val="0"/>
            </c:dLbl>
            <c:dLbl>
              <c:idx val="3"/>
              <c:layout>
                <c:manualLayout>
                  <c:x val="2.462295852408048E-3"/>
                  <c:y val="0.22903929737236017"/>
                </c:manualLayout>
              </c:layout>
              <c:showLegendKey val="0"/>
              <c:showVal val="1"/>
              <c:showCatName val="0"/>
              <c:showSerName val="0"/>
              <c:showPercent val="0"/>
              <c:showBubbleSize val="0"/>
            </c:dLbl>
            <c:txPr>
              <a:bodyPr/>
              <a:lstStyle/>
              <a:p>
                <a:pPr>
                  <a:defRPr b="1"/>
                </a:pPr>
                <a:endParaRPr lang="es-ES"/>
              </a:p>
            </c:txPr>
            <c:showLegendKey val="0"/>
            <c:showVal val="1"/>
            <c:showCatName val="0"/>
            <c:showSerName val="0"/>
            <c:showPercent val="0"/>
            <c:showBubbleSize val="0"/>
            <c:showLeaderLines val="0"/>
          </c:dLbls>
          <c:cat>
            <c:numRef>
              <c:f>Hoja6!$A$2:$A$5</c:f>
              <c:numCache>
                <c:formatCode>General</c:formatCode>
                <c:ptCount val="4"/>
                <c:pt idx="0">
                  <c:v>2000</c:v>
                </c:pt>
                <c:pt idx="1">
                  <c:v>2011</c:v>
                </c:pt>
                <c:pt idx="2">
                  <c:v>2015</c:v>
                </c:pt>
                <c:pt idx="3">
                  <c:v>2016</c:v>
                </c:pt>
              </c:numCache>
            </c:numRef>
          </c:cat>
          <c:val>
            <c:numRef>
              <c:f>Hoja6!$B$2:$B$5</c:f>
              <c:numCache>
                <c:formatCode>General</c:formatCode>
                <c:ptCount val="4"/>
                <c:pt idx="0">
                  <c:v>928</c:v>
                </c:pt>
                <c:pt idx="1">
                  <c:v>1070</c:v>
                </c:pt>
                <c:pt idx="2">
                  <c:v>1238</c:v>
                </c:pt>
                <c:pt idx="3">
                  <c:v>1286</c:v>
                </c:pt>
              </c:numCache>
            </c:numRef>
          </c:val>
        </c:ser>
        <c:dLbls>
          <c:showLegendKey val="0"/>
          <c:showVal val="0"/>
          <c:showCatName val="0"/>
          <c:showSerName val="0"/>
          <c:showPercent val="0"/>
          <c:showBubbleSize val="0"/>
        </c:dLbls>
        <c:gapWidth val="150"/>
        <c:shape val="box"/>
        <c:axId val="162652160"/>
        <c:axId val="162653696"/>
        <c:axId val="0"/>
      </c:bar3DChart>
      <c:catAx>
        <c:axId val="162652160"/>
        <c:scaling>
          <c:orientation val="minMax"/>
        </c:scaling>
        <c:delete val="0"/>
        <c:axPos val="b"/>
        <c:numFmt formatCode="General" sourceLinked="1"/>
        <c:majorTickMark val="out"/>
        <c:minorTickMark val="none"/>
        <c:tickLblPos val="nextTo"/>
        <c:crossAx val="162653696"/>
        <c:crosses val="autoZero"/>
        <c:auto val="1"/>
        <c:lblAlgn val="ctr"/>
        <c:lblOffset val="100"/>
        <c:noMultiLvlLbl val="0"/>
      </c:catAx>
      <c:valAx>
        <c:axId val="162653696"/>
        <c:scaling>
          <c:orientation val="minMax"/>
        </c:scaling>
        <c:delete val="0"/>
        <c:axPos val="l"/>
        <c:majorGridlines/>
        <c:numFmt formatCode="General" sourceLinked="1"/>
        <c:majorTickMark val="out"/>
        <c:minorTickMark val="none"/>
        <c:tickLblPos val="nextTo"/>
        <c:crossAx val="162652160"/>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drawing1.xml><?xml version="1.0" encoding="utf-8"?>
<c:userShapes xmlns:c="http://schemas.openxmlformats.org/drawingml/2006/chart">
  <cdr:relSizeAnchor xmlns:cdr="http://schemas.openxmlformats.org/drawingml/2006/chartDrawing">
    <cdr:from>
      <cdr:x>0.03002</cdr:x>
      <cdr:y>0.29738</cdr:y>
    </cdr:from>
    <cdr:to>
      <cdr:x>0.07425</cdr:x>
      <cdr:y>0.59475</cdr:y>
    </cdr:to>
    <cdr:sp macro="" textlink="">
      <cdr:nvSpPr>
        <cdr:cNvPr id="2" name="1 CuadroTexto"/>
        <cdr:cNvSpPr txBox="1"/>
      </cdr:nvSpPr>
      <cdr:spPr>
        <a:xfrm xmlns:a="http://schemas.openxmlformats.org/drawingml/2006/main" rot="16200000">
          <a:off x="-171449" y="1323974"/>
          <a:ext cx="971550" cy="2667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100" b="1">
              <a:latin typeface="Times New Roman" panose="02020603050405020304" pitchFamily="18" charset="0"/>
              <a:cs typeface="Times New Roman" panose="02020603050405020304" pitchFamily="18" charset="0"/>
            </a:rPr>
            <a:t>Datos por mil</a:t>
          </a:r>
        </a:p>
      </cdr:txBody>
    </cdr:sp>
  </cdr:relSizeAnchor>
</c:userShapes>
</file>

<file path=ppt/drawings/drawing2.xml><?xml version="1.0" encoding="utf-8"?>
<c:userShapes xmlns:c="http://schemas.openxmlformats.org/drawingml/2006/chart">
  <cdr:relSizeAnchor xmlns:cdr="http://schemas.openxmlformats.org/drawingml/2006/chartDrawing">
    <cdr:from>
      <cdr:x>0.20432</cdr:x>
      <cdr:y>0.07958</cdr:y>
    </cdr:from>
    <cdr:to>
      <cdr:x>0.61608</cdr:x>
      <cdr:y>0.33221</cdr:y>
    </cdr:to>
    <cdr:sp macro="" textlink="">
      <cdr:nvSpPr>
        <cdr:cNvPr id="2" name="1 CuadroTexto"/>
        <cdr:cNvSpPr txBox="1"/>
      </cdr:nvSpPr>
      <cdr:spPr>
        <a:xfrm xmlns:a="http://schemas.openxmlformats.org/drawingml/2006/main">
          <a:off x="1224136" y="288032"/>
          <a:ext cx="2466947" cy="9143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400" dirty="0"/>
            <a:t>Número de Hijos por mujer</a:t>
          </a:r>
        </a:p>
      </cdr:txBody>
    </cdr:sp>
  </cdr:relSizeAnchor>
</c:userShapes>
</file>

<file path=ppt/drawings/drawing3.xml><?xml version="1.0" encoding="utf-8"?>
<c:userShapes xmlns:c="http://schemas.openxmlformats.org/drawingml/2006/chart">
  <cdr:relSizeAnchor xmlns:cdr="http://schemas.openxmlformats.org/drawingml/2006/chartDrawing">
    <cdr:from>
      <cdr:x>0.16381</cdr:x>
      <cdr:y>0.09036</cdr:y>
    </cdr:from>
    <cdr:to>
      <cdr:x>0.6964</cdr:x>
      <cdr:y>0.34299</cdr:y>
    </cdr:to>
    <cdr:sp macro="" textlink="">
      <cdr:nvSpPr>
        <cdr:cNvPr id="2" name="1 CuadroTexto"/>
        <cdr:cNvSpPr txBox="1"/>
      </cdr:nvSpPr>
      <cdr:spPr>
        <a:xfrm xmlns:a="http://schemas.openxmlformats.org/drawingml/2006/main">
          <a:off x="936104" y="288032"/>
          <a:ext cx="3043562" cy="8052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100" dirty="0"/>
            <a:t>Edad</a:t>
          </a:r>
          <a:r>
            <a:rPr lang="es-ES" sz="1100" baseline="0" dirty="0"/>
            <a:t> Media  en la maternidad</a:t>
          </a:r>
          <a:endParaRPr lang="es-E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FD32056-CE6D-4A68-B3E8-4EC92A75A35D}" type="datetimeFigureOut">
              <a:rPr lang="es-ES" smtClean="0"/>
              <a:pPr/>
              <a:t>16/03/2017</a:t>
            </a:fld>
            <a:endParaRPr lang="es-ES" dirty="0"/>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A7DA922-3A0E-4B37-8793-82D419D524EC}" type="slidenum">
              <a:rPr lang="es-ES" smtClean="0"/>
              <a:pPr/>
              <a:t>‹Nº›</a:t>
            </a:fld>
            <a:endParaRPr lang="es-ES" dirty="0"/>
          </a:p>
        </p:txBody>
      </p:sp>
    </p:spTree>
    <p:extLst>
      <p:ext uri="{BB962C8B-B14F-4D97-AF65-F5344CB8AC3E}">
        <p14:creationId xmlns:p14="http://schemas.microsoft.com/office/powerpoint/2010/main" val="166037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29B285B-5507-486E-AAD7-23D154541898}" type="datetimeFigureOut">
              <a:rPr lang="es-ES" smtClean="0"/>
              <a:t>16/03/2017</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EE4770F-007C-4FAB-8F93-481DA41D1DDE}" type="slidenum">
              <a:rPr lang="es-ES" smtClean="0"/>
              <a:t>‹Nº›</a:t>
            </a:fld>
            <a:endParaRPr lang="es-ES"/>
          </a:p>
        </p:txBody>
      </p:sp>
    </p:spTree>
    <p:extLst>
      <p:ext uri="{BB962C8B-B14F-4D97-AF65-F5344CB8AC3E}">
        <p14:creationId xmlns:p14="http://schemas.microsoft.com/office/powerpoint/2010/main" val="105986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p:txBody>
          <a:bodyPr/>
          <a:lstStyle/>
          <a:p>
            <a:pPr>
              <a:defRPr/>
            </a:pPr>
            <a:endParaRPr lang="es-E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p:txBody>
          <a:bodyPr/>
          <a:lstStyle/>
          <a:p>
            <a:pPr>
              <a:defRPr/>
            </a:pPr>
            <a:endParaRPr lang="es-E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B50C76C8-E66C-4F29-9DDE-E614054D7A96}" type="datetimeFigureOut">
              <a:rPr lang="ca-ES" smtClean="0"/>
              <a:pPr>
                <a:defRPr/>
              </a:pPr>
              <a:t>16/3/2017</a:t>
            </a:fld>
            <a:endParaRPr lang="ca-E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ca-E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6C49065C-4E39-4742-BF3E-DAEE8C7AC26C}" type="slidenum">
              <a:rPr lang="ca-ES" altLang="es-ES" smtClean="0"/>
              <a:pPr>
                <a:defRPr/>
              </a:pPr>
              <a:t>‹Nº›</a:t>
            </a:fld>
            <a:endParaRPr lang="ca-ES" altLang="es-E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148477"/>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D63F8C2C-C782-4B85-BBE6-2B68B5588DBE}" type="datetimeFigureOut">
              <a:rPr lang="ca-ES" smtClean="0"/>
              <a:pPr>
                <a:defRPr/>
              </a:pPr>
              <a:t>16/3/2017</a:t>
            </a:fld>
            <a:endParaRPr lang="ca-ES"/>
          </a:p>
        </p:txBody>
      </p:sp>
      <p:sp>
        <p:nvSpPr>
          <p:cNvPr id="6" name="Footer Placeholder 5"/>
          <p:cNvSpPr>
            <a:spLocks noGrp="1"/>
          </p:cNvSpPr>
          <p:nvPr>
            <p:ph type="ftr" sz="quarter" idx="11"/>
          </p:nvPr>
        </p:nvSpPr>
        <p:spPr/>
        <p:txBody>
          <a:bodyPr/>
          <a:lstStyle/>
          <a:p>
            <a:pPr>
              <a:defRPr/>
            </a:pPr>
            <a:endParaRPr lang="ca-ES"/>
          </a:p>
        </p:txBody>
      </p:sp>
      <p:sp>
        <p:nvSpPr>
          <p:cNvPr id="7" name="Slide Number Placeholder 6"/>
          <p:cNvSpPr>
            <a:spLocks noGrp="1"/>
          </p:cNvSpPr>
          <p:nvPr>
            <p:ph type="sldNum" sz="quarter" idx="12"/>
          </p:nvPr>
        </p:nvSpPr>
        <p:spPr/>
        <p:txBody>
          <a:bodyPr/>
          <a:lstStyle/>
          <a:p>
            <a:pPr>
              <a:defRPr/>
            </a:pPr>
            <a:fld id="{EB8062B6-2BF3-4FD5-8639-FF3618A21B35}" type="slidenum">
              <a:rPr lang="ca-ES" altLang="es-ES" smtClean="0"/>
              <a:pPr>
                <a:defRPr/>
              </a:pPr>
              <a:t>‹Nº›</a:t>
            </a:fld>
            <a:endParaRPr lang="ca-ES" altLang="es-ES"/>
          </a:p>
        </p:txBody>
      </p:sp>
    </p:spTree>
    <p:extLst>
      <p:ext uri="{BB962C8B-B14F-4D97-AF65-F5344CB8AC3E}">
        <p14:creationId xmlns:p14="http://schemas.microsoft.com/office/powerpoint/2010/main" val="5704118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D63F8C2C-C782-4B85-BBE6-2B68B5588DBE}" type="datetimeFigureOut">
              <a:rPr lang="ca-ES" smtClean="0"/>
              <a:pPr>
                <a:defRPr/>
              </a:pPr>
              <a:t>16/3/2017</a:t>
            </a:fld>
            <a:endParaRPr lang="ca-ES"/>
          </a:p>
        </p:txBody>
      </p:sp>
      <p:sp>
        <p:nvSpPr>
          <p:cNvPr id="5" name="Footer Placeholder 4"/>
          <p:cNvSpPr>
            <a:spLocks noGrp="1"/>
          </p:cNvSpPr>
          <p:nvPr>
            <p:ph type="ftr" sz="quarter" idx="11"/>
          </p:nvPr>
        </p:nvSpPr>
        <p:spPr/>
        <p:txBody>
          <a:bodyPr/>
          <a:lstStyle/>
          <a:p>
            <a:pPr>
              <a:defRPr/>
            </a:pPr>
            <a:endParaRPr lang="ca-ES"/>
          </a:p>
        </p:txBody>
      </p:sp>
      <p:sp>
        <p:nvSpPr>
          <p:cNvPr id="6" name="Slide Number Placeholder 5"/>
          <p:cNvSpPr>
            <a:spLocks noGrp="1"/>
          </p:cNvSpPr>
          <p:nvPr>
            <p:ph type="sldNum" sz="quarter" idx="12"/>
          </p:nvPr>
        </p:nvSpPr>
        <p:spPr/>
        <p:txBody>
          <a:bodyPr/>
          <a:lstStyle/>
          <a:p>
            <a:pPr>
              <a:defRPr/>
            </a:pPr>
            <a:fld id="{EB8062B6-2BF3-4FD5-8639-FF3618A21B35}" type="slidenum">
              <a:rPr lang="ca-ES" altLang="es-ES" smtClean="0"/>
              <a:pPr>
                <a:defRPr/>
              </a:pPr>
              <a:t>‹Nº›</a:t>
            </a:fld>
            <a:endParaRPr lang="ca-ES" altLang="es-E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547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D63F8C2C-C782-4B85-BBE6-2B68B5588DBE}" type="datetimeFigureOut">
              <a:rPr lang="ca-ES" smtClean="0"/>
              <a:pPr>
                <a:defRPr/>
              </a:pPr>
              <a:t>16/3/2017</a:t>
            </a:fld>
            <a:endParaRPr lang="ca-ES"/>
          </a:p>
        </p:txBody>
      </p:sp>
      <p:sp>
        <p:nvSpPr>
          <p:cNvPr id="5" name="Footer Placeholder 4"/>
          <p:cNvSpPr>
            <a:spLocks noGrp="1"/>
          </p:cNvSpPr>
          <p:nvPr>
            <p:ph type="ftr" sz="quarter" idx="11"/>
          </p:nvPr>
        </p:nvSpPr>
        <p:spPr/>
        <p:txBody>
          <a:bodyPr/>
          <a:lstStyle/>
          <a:p>
            <a:pPr>
              <a:defRPr/>
            </a:pPr>
            <a:endParaRPr lang="ca-ES"/>
          </a:p>
        </p:txBody>
      </p:sp>
      <p:sp>
        <p:nvSpPr>
          <p:cNvPr id="6" name="Slide Number Placeholder 5"/>
          <p:cNvSpPr>
            <a:spLocks noGrp="1"/>
          </p:cNvSpPr>
          <p:nvPr>
            <p:ph type="sldNum" sz="quarter" idx="12"/>
          </p:nvPr>
        </p:nvSpPr>
        <p:spPr/>
        <p:txBody>
          <a:bodyPr/>
          <a:lstStyle/>
          <a:p>
            <a:pPr>
              <a:defRPr/>
            </a:pPr>
            <a:fld id="{EB8062B6-2BF3-4FD5-8639-FF3618A21B35}" type="slidenum">
              <a:rPr lang="ca-ES" altLang="es-ES" smtClean="0"/>
              <a:pPr>
                <a:defRPr/>
              </a:pPr>
              <a:t>‹Nº›</a:t>
            </a:fld>
            <a:endParaRPr lang="ca-ES" altLang="es-E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31613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D63F8C2C-C782-4B85-BBE6-2B68B5588DBE}" type="datetimeFigureOut">
              <a:rPr lang="ca-ES" smtClean="0"/>
              <a:pPr>
                <a:defRPr/>
              </a:pPr>
              <a:t>16/3/2017</a:t>
            </a:fld>
            <a:endParaRPr lang="ca-ES"/>
          </a:p>
        </p:txBody>
      </p:sp>
      <p:sp>
        <p:nvSpPr>
          <p:cNvPr id="5" name="Footer Placeholder 4"/>
          <p:cNvSpPr>
            <a:spLocks noGrp="1"/>
          </p:cNvSpPr>
          <p:nvPr>
            <p:ph type="ftr" sz="quarter" idx="11"/>
          </p:nvPr>
        </p:nvSpPr>
        <p:spPr/>
        <p:txBody>
          <a:bodyPr/>
          <a:lstStyle/>
          <a:p>
            <a:pPr>
              <a:defRPr/>
            </a:pPr>
            <a:endParaRPr lang="ca-ES"/>
          </a:p>
        </p:txBody>
      </p:sp>
      <p:sp>
        <p:nvSpPr>
          <p:cNvPr id="6" name="Slide Number Placeholder 5"/>
          <p:cNvSpPr>
            <a:spLocks noGrp="1"/>
          </p:cNvSpPr>
          <p:nvPr>
            <p:ph type="sldNum" sz="quarter" idx="12"/>
          </p:nvPr>
        </p:nvSpPr>
        <p:spPr/>
        <p:txBody>
          <a:bodyPr/>
          <a:lstStyle/>
          <a:p>
            <a:pPr>
              <a:defRPr/>
            </a:pPr>
            <a:fld id="{EB8062B6-2BF3-4FD5-8639-FF3618A21B35}" type="slidenum">
              <a:rPr lang="ca-ES" altLang="es-ES" smtClean="0"/>
              <a:pPr>
                <a:defRPr/>
              </a:pPr>
              <a:t>‹Nº›</a:t>
            </a:fld>
            <a:endParaRPr lang="ca-ES" altLang="es-ES"/>
          </a:p>
        </p:txBody>
      </p:sp>
    </p:spTree>
    <p:extLst>
      <p:ext uri="{BB962C8B-B14F-4D97-AF65-F5344CB8AC3E}">
        <p14:creationId xmlns:p14="http://schemas.microsoft.com/office/powerpoint/2010/main" val="17136808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D63F8C2C-C782-4B85-BBE6-2B68B5588DBE}" type="datetimeFigureOut">
              <a:rPr lang="ca-ES" smtClean="0"/>
              <a:pPr>
                <a:defRPr/>
              </a:pPr>
              <a:t>16/3/2017</a:t>
            </a:fld>
            <a:endParaRPr lang="ca-ES"/>
          </a:p>
        </p:txBody>
      </p:sp>
      <p:sp>
        <p:nvSpPr>
          <p:cNvPr id="5" name="Footer Placeholder 4"/>
          <p:cNvSpPr>
            <a:spLocks noGrp="1"/>
          </p:cNvSpPr>
          <p:nvPr>
            <p:ph type="ftr" sz="quarter" idx="11"/>
          </p:nvPr>
        </p:nvSpPr>
        <p:spPr/>
        <p:txBody>
          <a:bodyPr/>
          <a:lstStyle/>
          <a:p>
            <a:pPr>
              <a:defRPr/>
            </a:pPr>
            <a:endParaRPr lang="ca-ES"/>
          </a:p>
        </p:txBody>
      </p:sp>
      <p:sp>
        <p:nvSpPr>
          <p:cNvPr id="6" name="Slide Number Placeholder 5"/>
          <p:cNvSpPr>
            <a:spLocks noGrp="1"/>
          </p:cNvSpPr>
          <p:nvPr>
            <p:ph type="sldNum" sz="quarter" idx="12"/>
          </p:nvPr>
        </p:nvSpPr>
        <p:spPr/>
        <p:txBody>
          <a:bodyPr/>
          <a:lstStyle/>
          <a:p>
            <a:pPr>
              <a:defRPr/>
            </a:pPr>
            <a:fld id="{EB8062B6-2BF3-4FD5-8639-FF3618A21B35}" type="slidenum">
              <a:rPr lang="ca-ES" altLang="es-ES" smtClean="0"/>
              <a:pPr>
                <a:defRPr/>
              </a:pPr>
              <a:t>‹Nº›</a:t>
            </a:fld>
            <a:endParaRPr lang="ca-ES" altLang="es-E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19299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D63F8C2C-C782-4B85-BBE6-2B68B5588DBE}" type="datetimeFigureOut">
              <a:rPr lang="ca-ES" smtClean="0"/>
              <a:pPr>
                <a:defRPr/>
              </a:pPr>
              <a:t>16/3/2017</a:t>
            </a:fld>
            <a:endParaRPr lang="ca-ES"/>
          </a:p>
        </p:txBody>
      </p:sp>
      <p:sp>
        <p:nvSpPr>
          <p:cNvPr id="5" name="Footer Placeholder 4"/>
          <p:cNvSpPr>
            <a:spLocks noGrp="1"/>
          </p:cNvSpPr>
          <p:nvPr>
            <p:ph type="ftr" sz="quarter" idx="11"/>
          </p:nvPr>
        </p:nvSpPr>
        <p:spPr/>
        <p:txBody>
          <a:bodyPr/>
          <a:lstStyle/>
          <a:p>
            <a:pPr>
              <a:defRPr/>
            </a:pPr>
            <a:endParaRPr lang="ca-ES"/>
          </a:p>
        </p:txBody>
      </p:sp>
      <p:sp>
        <p:nvSpPr>
          <p:cNvPr id="6" name="Slide Number Placeholder 5"/>
          <p:cNvSpPr>
            <a:spLocks noGrp="1"/>
          </p:cNvSpPr>
          <p:nvPr>
            <p:ph type="sldNum" sz="quarter" idx="12"/>
          </p:nvPr>
        </p:nvSpPr>
        <p:spPr/>
        <p:txBody>
          <a:bodyPr/>
          <a:lstStyle/>
          <a:p>
            <a:pPr>
              <a:defRPr/>
            </a:pPr>
            <a:fld id="{EB8062B6-2BF3-4FD5-8639-FF3618A21B35}" type="slidenum">
              <a:rPr lang="ca-ES" altLang="es-ES" smtClean="0"/>
              <a:pPr>
                <a:defRPr/>
              </a:pPr>
              <a:t>‹Nº›</a:t>
            </a:fld>
            <a:endParaRPr lang="ca-ES" altLang="es-E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6873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D63F8C2C-C782-4B85-BBE6-2B68B5588DBE}" type="datetimeFigureOut">
              <a:rPr lang="ca-ES" smtClean="0"/>
              <a:pPr>
                <a:defRPr/>
              </a:pPr>
              <a:t>16/3/2017</a:t>
            </a:fld>
            <a:endParaRPr lang="ca-ES"/>
          </a:p>
        </p:txBody>
      </p:sp>
      <p:sp>
        <p:nvSpPr>
          <p:cNvPr id="5" name="Footer Placeholder 4"/>
          <p:cNvSpPr>
            <a:spLocks noGrp="1"/>
          </p:cNvSpPr>
          <p:nvPr>
            <p:ph type="ftr" sz="quarter" idx="11"/>
          </p:nvPr>
        </p:nvSpPr>
        <p:spPr/>
        <p:txBody>
          <a:bodyPr/>
          <a:lstStyle/>
          <a:p>
            <a:pPr>
              <a:defRPr/>
            </a:pPr>
            <a:endParaRPr lang="ca-ES"/>
          </a:p>
        </p:txBody>
      </p:sp>
      <p:sp>
        <p:nvSpPr>
          <p:cNvPr id="6" name="Slide Number Placeholder 5"/>
          <p:cNvSpPr>
            <a:spLocks noGrp="1"/>
          </p:cNvSpPr>
          <p:nvPr>
            <p:ph type="sldNum" sz="quarter" idx="12"/>
          </p:nvPr>
        </p:nvSpPr>
        <p:spPr/>
        <p:txBody>
          <a:bodyPr/>
          <a:lstStyle/>
          <a:p>
            <a:pPr>
              <a:defRPr/>
            </a:pPr>
            <a:fld id="{EB8062B6-2BF3-4FD5-8639-FF3618A21B35}" type="slidenum">
              <a:rPr lang="ca-ES" altLang="es-ES" smtClean="0"/>
              <a:pPr>
                <a:defRPr/>
              </a:pPr>
              <a:t>‹Nº›</a:t>
            </a:fld>
            <a:endParaRPr lang="ca-ES" altLang="es-E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1212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D63F8C2C-C782-4B85-BBE6-2B68B5588DBE}" type="datetimeFigureOut">
              <a:rPr lang="ca-ES" smtClean="0"/>
              <a:pPr>
                <a:defRPr/>
              </a:pPr>
              <a:t>16/3/2017</a:t>
            </a:fld>
            <a:endParaRPr lang="ca-ES"/>
          </a:p>
        </p:txBody>
      </p:sp>
      <p:sp>
        <p:nvSpPr>
          <p:cNvPr id="5" name="Footer Placeholder 4"/>
          <p:cNvSpPr>
            <a:spLocks noGrp="1"/>
          </p:cNvSpPr>
          <p:nvPr>
            <p:ph type="ftr" sz="quarter" idx="11"/>
          </p:nvPr>
        </p:nvSpPr>
        <p:spPr/>
        <p:txBody>
          <a:bodyPr/>
          <a:lstStyle/>
          <a:p>
            <a:pPr>
              <a:defRPr/>
            </a:pPr>
            <a:endParaRPr lang="ca-ES"/>
          </a:p>
        </p:txBody>
      </p:sp>
      <p:sp>
        <p:nvSpPr>
          <p:cNvPr id="6" name="Slide Number Placeholder 5"/>
          <p:cNvSpPr>
            <a:spLocks noGrp="1"/>
          </p:cNvSpPr>
          <p:nvPr>
            <p:ph type="sldNum" sz="quarter" idx="12"/>
          </p:nvPr>
        </p:nvSpPr>
        <p:spPr/>
        <p:txBody>
          <a:bodyPr/>
          <a:lstStyle/>
          <a:p>
            <a:pPr>
              <a:defRPr/>
            </a:pPr>
            <a:fld id="{EB8062B6-2BF3-4FD5-8639-FF3618A21B35}" type="slidenum">
              <a:rPr lang="ca-ES" altLang="es-ES" smtClean="0"/>
              <a:pPr>
                <a:defRPr/>
              </a:pPr>
              <a:t>‹Nº›</a:t>
            </a:fld>
            <a:endParaRPr lang="ca-ES" altLang="es-E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5783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22321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3" name="3 Marcador de fecha"/>
          <p:cNvSpPr>
            <a:spLocks noGrp="1"/>
          </p:cNvSpPr>
          <p:nvPr>
            <p:ph type="dt" sz="half" idx="10"/>
          </p:nvPr>
        </p:nvSpPr>
        <p:spPr/>
        <p:txBody>
          <a:bodyPr/>
          <a:lstStyle>
            <a:lvl1pPr>
              <a:defRPr/>
            </a:lvl1pPr>
          </a:lstStyle>
          <a:p>
            <a:pPr>
              <a:defRPr/>
            </a:pPr>
            <a:fld id="{2E12B928-C223-4AD6-8634-55BA740640C5}" type="datetimeFigureOut">
              <a:rPr lang="ca-ES"/>
              <a:pPr>
                <a:defRPr/>
              </a:pPr>
              <a:t>16/3/2017</a:t>
            </a:fld>
            <a:endParaRPr lang="ca-ES"/>
          </a:p>
        </p:txBody>
      </p:sp>
      <p:sp>
        <p:nvSpPr>
          <p:cNvPr id="4" name="4 Marcador de pie de página"/>
          <p:cNvSpPr>
            <a:spLocks noGrp="1"/>
          </p:cNvSpPr>
          <p:nvPr>
            <p:ph type="ftr" sz="quarter" idx="11"/>
          </p:nvPr>
        </p:nvSpPr>
        <p:spPr/>
        <p:txBody>
          <a:bodyPr/>
          <a:lstStyle>
            <a:lvl1pPr>
              <a:defRPr/>
            </a:lvl1pPr>
          </a:lstStyle>
          <a:p>
            <a:pPr>
              <a:defRPr/>
            </a:pPr>
            <a:endParaRPr lang="ca-ES"/>
          </a:p>
        </p:txBody>
      </p:sp>
      <p:sp>
        <p:nvSpPr>
          <p:cNvPr id="5" name="5 Marcador de número de diapositiva"/>
          <p:cNvSpPr>
            <a:spLocks noGrp="1"/>
          </p:cNvSpPr>
          <p:nvPr>
            <p:ph type="sldNum" sz="quarter" idx="12"/>
          </p:nvPr>
        </p:nvSpPr>
        <p:spPr/>
        <p:txBody>
          <a:bodyPr/>
          <a:lstStyle>
            <a:lvl1pPr>
              <a:defRPr/>
            </a:lvl1pPr>
          </a:lstStyle>
          <a:p>
            <a:pPr>
              <a:defRPr/>
            </a:pPr>
            <a:fld id="{AD07DA03-3057-4401-9F1F-18A7247642DD}" type="slidenum">
              <a:rPr lang="ca-ES" altLang="es-ES"/>
              <a:pPr>
                <a:defRPr/>
              </a:pPr>
              <a:t>‹Nº›</a:t>
            </a:fld>
            <a:endParaRPr lang="ca-ES" altLang="es-ES"/>
          </a:p>
        </p:txBody>
      </p:sp>
    </p:spTree>
    <p:extLst>
      <p:ext uri="{BB962C8B-B14F-4D97-AF65-F5344CB8AC3E}">
        <p14:creationId xmlns:p14="http://schemas.microsoft.com/office/powerpoint/2010/main" val="223121906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7AFB5CDC-4C95-43CF-9AB8-B318825A534A}" type="datetimeFigureOut">
              <a:rPr lang="ca-ES" smtClean="0"/>
              <a:pPr>
                <a:defRPr/>
              </a:pPr>
              <a:t>16/3/2017</a:t>
            </a:fld>
            <a:endParaRPr lang="ca-ES"/>
          </a:p>
        </p:txBody>
      </p:sp>
      <p:sp>
        <p:nvSpPr>
          <p:cNvPr id="5" name="Footer Placeholder 4"/>
          <p:cNvSpPr>
            <a:spLocks noGrp="1"/>
          </p:cNvSpPr>
          <p:nvPr>
            <p:ph type="ftr" sz="quarter" idx="11"/>
          </p:nvPr>
        </p:nvSpPr>
        <p:spPr/>
        <p:txBody>
          <a:bodyPr/>
          <a:lstStyle/>
          <a:p>
            <a:pPr>
              <a:defRPr/>
            </a:pPr>
            <a:endParaRPr lang="ca-ES"/>
          </a:p>
        </p:txBody>
      </p:sp>
      <p:sp>
        <p:nvSpPr>
          <p:cNvPr id="6" name="Slide Number Placeholder 5"/>
          <p:cNvSpPr>
            <a:spLocks noGrp="1"/>
          </p:cNvSpPr>
          <p:nvPr>
            <p:ph type="sldNum" sz="quarter" idx="12"/>
          </p:nvPr>
        </p:nvSpPr>
        <p:spPr/>
        <p:txBody>
          <a:bodyPr/>
          <a:lstStyle/>
          <a:p>
            <a:pPr>
              <a:defRPr/>
            </a:pPr>
            <a:fld id="{7470354B-4A17-4EEA-A147-4FF7BED7FA67}" type="slidenum">
              <a:rPr lang="ca-ES" altLang="es-ES" smtClean="0"/>
              <a:pPr>
                <a:defRPr/>
              </a:pPr>
              <a:t>‹Nº›</a:t>
            </a:fld>
            <a:endParaRPr lang="ca-ES" altLang="es-ES"/>
          </a:p>
        </p:txBody>
      </p:sp>
    </p:spTree>
    <p:extLst>
      <p:ext uri="{BB962C8B-B14F-4D97-AF65-F5344CB8AC3E}">
        <p14:creationId xmlns:p14="http://schemas.microsoft.com/office/powerpoint/2010/main" val="1688577934"/>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lvl1pPr>
              <a:defRPr/>
            </a:lvl1pPr>
          </a:lstStyle>
          <a:p>
            <a:pPr>
              <a:defRPr/>
            </a:pPr>
            <a:fld id="{E341E717-0D6C-4EAB-8C86-058A92BBC490}" type="datetimeFigureOut">
              <a:rPr lang="ca-ES"/>
              <a:pPr>
                <a:defRPr/>
              </a:pPr>
              <a:t>16/3/2017</a:t>
            </a:fld>
            <a:endParaRPr lang="ca-ES"/>
          </a:p>
        </p:txBody>
      </p:sp>
      <p:sp>
        <p:nvSpPr>
          <p:cNvPr id="6" name="4 Marcador de pie de página"/>
          <p:cNvSpPr>
            <a:spLocks noGrp="1"/>
          </p:cNvSpPr>
          <p:nvPr>
            <p:ph type="ftr" sz="quarter" idx="11"/>
          </p:nvPr>
        </p:nvSpPr>
        <p:spPr/>
        <p:txBody>
          <a:bodyPr/>
          <a:lstStyle>
            <a:lvl1pPr>
              <a:defRPr/>
            </a:lvl1pPr>
          </a:lstStyle>
          <a:p>
            <a:pPr>
              <a:defRPr/>
            </a:pPr>
            <a:endParaRPr lang="ca-ES"/>
          </a:p>
        </p:txBody>
      </p:sp>
      <p:sp>
        <p:nvSpPr>
          <p:cNvPr id="7" name="5 Marcador de número de diapositiva"/>
          <p:cNvSpPr>
            <a:spLocks noGrp="1"/>
          </p:cNvSpPr>
          <p:nvPr>
            <p:ph type="sldNum" sz="quarter" idx="12"/>
          </p:nvPr>
        </p:nvSpPr>
        <p:spPr/>
        <p:txBody>
          <a:bodyPr/>
          <a:lstStyle>
            <a:lvl1pPr>
              <a:defRPr/>
            </a:lvl1pPr>
          </a:lstStyle>
          <a:p>
            <a:pPr>
              <a:defRPr/>
            </a:pPr>
            <a:fld id="{CAEFCB1C-B775-4A99-A133-5256D2F3EFE8}" type="slidenum">
              <a:rPr lang="ca-ES" altLang="es-ES"/>
              <a:pPr>
                <a:defRPr/>
              </a:pPr>
              <a:t>‹Nº›</a:t>
            </a:fld>
            <a:endParaRPr lang="ca-ES" altLang="es-ES"/>
          </a:p>
        </p:txBody>
      </p:sp>
    </p:spTree>
    <p:extLst>
      <p:ext uri="{BB962C8B-B14F-4D97-AF65-F5344CB8AC3E}">
        <p14:creationId xmlns:p14="http://schemas.microsoft.com/office/powerpoint/2010/main" val="391740309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
        <p:nvSpPr>
          <p:cNvPr id="5" name="3 Marcador de fecha"/>
          <p:cNvSpPr>
            <a:spLocks noGrp="1"/>
          </p:cNvSpPr>
          <p:nvPr>
            <p:ph type="dt" sz="half" idx="10"/>
          </p:nvPr>
        </p:nvSpPr>
        <p:spPr/>
        <p:txBody>
          <a:bodyPr/>
          <a:lstStyle>
            <a:lvl1pPr>
              <a:defRPr/>
            </a:lvl1pPr>
          </a:lstStyle>
          <a:p>
            <a:pPr>
              <a:defRPr/>
            </a:pPr>
            <a:fld id="{9D9E0398-0B4C-43C3-9DBD-AFED8FF2AE45}" type="datetimeFigureOut">
              <a:rPr lang="ca-ES"/>
              <a:pPr>
                <a:defRPr/>
              </a:pPr>
              <a:t>16/3/2017</a:t>
            </a:fld>
            <a:endParaRPr lang="ca-ES"/>
          </a:p>
        </p:txBody>
      </p:sp>
      <p:sp>
        <p:nvSpPr>
          <p:cNvPr id="6" name="4 Marcador de pie de página"/>
          <p:cNvSpPr>
            <a:spLocks noGrp="1"/>
          </p:cNvSpPr>
          <p:nvPr>
            <p:ph type="ftr" sz="quarter" idx="11"/>
          </p:nvPr>
        </p:nvSpPr>
        <p:spPr/>
        <p:txBody>
          <a:bodyPr/>
          <a:lstStyle>
            <a:lvl1pPr>
              <a:defRPr/>
            </a:lvl1pPr>
          </a:lstStyle>
          <a:p>
            <a:pPr>
              <a:defRPr/>
            </a:pPr>
            <a:endParaRPr lang="ca-ES"/>
          </a:p>
        </p:txBody>
      </p:sp>
      <p:sp>
        <p:nvSpPr>
          <p:cNvPr id="7" name="5 Marcador de número de diapositiva"/>
          <p:cNvSpPr>
            <a:spLocks noGrp="1"/>
          </p:cNvSpPr>
          <p:nvPr>
            <p:ph type="sldNum" sz="quarter" idx="12"/>
          </p:nvPr>
        </p:nvSpPr>
        <p:spPr/>
        <p:txBody>
          <a:bodyPr/>
          <a:lstStyle>
            <a:lvl1pPr>
              <a:defRPr/>
            </a:lvl1pPr>
          </a:lstStyle>
          <a:p>
            <a:pPr>
              <a:defRPr/>
            </a:pPr>
            <a:fld id="{E3C81E91-CC65-446E-9863-F40BE389BF35}" type="slidenum">
              <a:rPr lang="ca-ES" altLang="es-ES"/>
              <a:pPr>
                <a:defRPr/>
              </a:pPr>
              <a:t>‹Nº›</a:t>
            </a:fld>
            <a:endParaRPr lang="ca-ES" altLang="es-ES"/>
          </a:p>
        </p:txBody>
      </p:sp>
    </p:spTree>
    <p:extLst>
      <p:ext uri="{BB962C8B-B14F-4D97-AF65-F5344CB8AC3E}">
        <p14:creationId xmlns:p14="http://schemas.microsoft.com/office/powerpoint/2010/main" val="357762488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lvl1pPr>
              <a:defRPr/>
            </a:lvl1pPr>
          </a:lstStyle>
          <a:p>
            <a:pPr>
              <a:defRPr/>
            </a:pPr>
            <a:fld id="{61DDA1FE-5899-4C5A-B171-90BF2CC53D37}" type="datetimeFigureOut">
              <a:rPr lang="ca-ES"/>
              <a:pPr>
                <a:defRPr/>
              </a:pPr>
              <a:t>16/3/2017</a:t>
            </a:fld>
            <a:endParaRPr lang="ca-ES"/>
          </a:p>
        </p:txBody>
      </p:sp>
      <p:sp>
        <p:nvSpPr>
          <p:cNvPr id="5" name="4 Marcador de pie de página"/>
          <p:cNvSpPr>
            <a:spLocks noGrp="1"/>
          </p:cNvSpPr>
          <p:nvPr>
            <p:ph type="ftr" sz="quarter" idx="11"/>
          </p:nvPr>
        </p:nvSpPr>
        <p:spPr/>
        <p:txBody>
          <a:bodyPr/>
          <a:lstStyle>
            <a:lvl1pPr>
              <a:defRPr/>
            </a:lvl1pPr>
          </a:lstStyle>
          <a:p>
            <a:pPr>
              <a:defRPr/>
            </a:pPr>
            <a:endParaRPr lang="ca-ES"/>
          </a:p>
        </p:txBody>
      </p:sp>
      <p:sp>
        <p:nvSpPr>
          <p:cNvPr id="6" name="5 Marcador de número de diapositiva"/>
          <p:cNvSpPr>
            <a:spLocks noGrp="1"/>
          </p:cNvSpPr>
          <p:nvPr>
            <p:ph type="sldNum" sz="quarter" idx="12"/>
          </p:nvPr>
        </p:nvSpPr>
        <p:spPr/>
        <p:txBody>
          <a:bodyPr/>
          <a:lstStyle>
            <a:lvl1pPr>
              <a:defRPr/>
            </a:lvl1pPr>
          </a:lstStyle>
          <a:p>
            <a:pPr>
              <a:defRPr/>
            </a:pPr>
            <a:fld id="{B6242ED2-F84D-4115-B530-FAA591E1E44F}" type="slidenum">
              <a:rPr lang="ca-ES" altLang="es-ES"/>
              <a:pPr>
                <a:defRPr/>
              </a:pPr>
              <a:t>‹Nº›</a:t>
            </a:fld>
            <a:endParaRPr lang="ca-ES" altLang="es-ES"/>
          </a:p>
        </p:txBody>
      </p:sp>
    </p:spTree>
    <p:extLst>
      <p:ext uri="{BB962C8B-B14F-4D97-AF65-F5344CB8AC3E}">
        <p14:creationId xmlns:p14="http://schemas.microsoft.com/office/powerpoint/2010/main" val="177413652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lvl1pPr>
              <a:defRPr/>
            </a:lvl1pPr>
          </a:lstStyle>
          <a:p>
            <a:pPr>
              <a:defRPr/>
            </a:pPr>
            <a:fld id="{01A85F56-6667-4F18-9CF9-34BAEF580F89}" type="datetimeFigureOut">
              <a:rPr lang="ca-ES"/>
              <a:pPr>
                <a:defRPr/>
              </a:pPr>
              <a:t>16/3/2017</a:t>
            </a:fld>
            <a:endParaRPr lang="ca-ES"/>
          </a:p>
        </p:txBody>
      </p:sp>
      <p:sp>
        <p:nvSpPr>
          <p:cNvPr id="5" name="4 Marcador de pie de página"/>
          <p:cNvSpPr>
            <a:spLocks noGrp="1"/>
          </p:cNvSpPr>
          <p:nvPr>
            <p:ph type="ftr" sz="quarter" idx="11"/>
          </p:nvPr>
        </p:nvSpPr>
        <p:spPr/>
        <p:txBody>
          <a:bodyPr/>
          <a:lstStyle>
            <a:lvl1pPr>
              <a:defRPr/>
            </a:lvl1pPr>
          </a:lstStyle>
          <a:p>
            <a:pPr>
              <a:defRPr/>
            </a:pPr>
            <a:endParaRPr lang="ca-ES"/>
          </a:p>
        </p:txBody>
      </p:sp>
      <p:sp>
        <p:nvSpPr>
          <p:cNvPr id="6" name="5 Marcador de número de diapositiva"/>
          <p:cNvSpPr>
            <a:spLocks noGrp="1"/>
          </p:cNvSpPr>
          <p:nvPr>
            <p:ph type="sldNum" sz="quarter" idx="12"/>
          </p:nvPr>
        </p:nvSpPr>
        <p:spPr/>
        <p:txBody>
          <a:bodyPr/>
          <a:lstStyle>
            <a:lvl1pPr>
              <a:defRPr/>
            </a:lvl1pPr>
          </a:lstStyle>
          <a:p>
            <a:pPr>
              <a:defRPr/>
            </a:pPr>
            <a:fld id="{2E57167B-BD5A-4433-9742-3A9E0947ACA4}" type="slidenum">
              <a:rPr lang="ca-ES" altLang="es-ES"/>
              <a:pPr>
                <a:defRPr/>
              </a:pPr>
              <a:t>‹Nº›</a:t>
            </a:fld>
            <a:endParaRPr lang="ca-ES" altLang="es-ES"/>
          </a:p>
        </p:txBody>
      </p:sp>
    </p:spTree>
    <p:extLst>
      <p:ext uri="{BB962C8B-B14F-4D97-AF65-F5344CB8AC3E}">
        <p14:creationId xmlns:p14="http://schemas.microsoft.com/office/powerpoint/2010/main" val="919756395"/>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23 Marcador de fecha"/>
          <p:cNvSpPr>
            <a:spLocks noGrp="1"/>
          </p:cNvSpPr>
          <p:nvPr>
            <p:ph type="dt" sz="half" idx="10"/>
          </p:nvPr>
        </p:nvSpPr>
        <p:spPr/>
        <p:txBody>
          <a:bodyPr/>
          <a:lstStyle>
            <a:lvl1pPr>
              <a:defRPr/>
            </a:lvl1pPr>
          </a:lstStyle>
          <a:p>
            <a:pPr>
              <a:defRPr/>
            </a:pPr>
            <a:endParaRPr lang="en-US"/>
          </a:p>
        </p:txBody>
      </p:sp>
      <p:sp>
        <p:nvSpPr>
          <p:cNvPr id="6" name="9 Marcador de pie de página"/>
          <p:cNvSpPr>
            <a:spLocks noGrp="1"/>
          </p:cNvSpPr>
          <p:nvPr>
            <p:ph type="ftr" sz="quarter" idx="11"/>
          </p:nvPr>
        </p:nvSpPr>
        <p:spPr/>
        <p:txBody>
          <a:bodyPr/>
          <a:lstStyle>
            <a:lvl1pPr>
              <a:defRPr/>
            </a:lvl1pPr>
          </a:lstStyle>
          <a:p>
            <a:pPr>
              <a:defRPr/>
            </a:pPr>
            <a:endParaRPr lang="en-US"/>
          </a:p>
        </p:txBody>
      </p:sp>
      <p:sp>
        <p:nvSpPr>
          <p:cNvPr id="7" name="21 Marcador de número de diapositiva"/>
          <p:cNvSpPr>
            <a:spLocks noGrp="1"/>
          </p:cNvSpPr>
          <p:nvPr>
            <p:ph type="sldNum" sz="quarter" idx="12"/>
          </p:nvPr>
        </p:nvSpPr>
        <p:spPr/>
        <p:txBody>
          <a:bodyPr/>
          <a:lstStyle>
            <a:lvl1pPr>
              <a:defRPr/>
            </a:lvl1pPr>
          </a:lstStyle>
          <a:p>
            <a:pPr>
              <a:defRPr/>
            </a:pPr>
            <a:fld id="{DF0893BA-AB27-4E5B-B854-717AD40B720A}" type="slidenum">
              <a:rPr lang="en-US"/>
              <a:pPr>
                <a:defRPr/>
              </a:pPr>
              <a:t>‹Nº›</a:t>
            </a:fld>
            <a:endParaRPr lang="en-US" dirty="0"/>
          </a:p>
        </p:txBody>
      </p:sp>
    </p:spTree>
    <p:extLst>
      <p:ext uri="{BB962C8B-B14F-4D97-AF65-F5344CB8AC3E}">
        <p14:creationId xmlns:p14="http://schemas.microsoft.com/office/powerpoint/2010/main" val="292894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EF65A283-55A1-4809-82F6-B7B238E4A8B2}" type="datetimeFigureOut">
              <a:rPr lang="ca-ES" smtClean="0"/>
              <a:pPr>
                <a:defRPr/>
              </a:pPr>
              <a:t>16/3/2017</a:t>
            </a:fld>
            <a:endParaRPr lang="ca-ES"/>
          </a:p>
        </p:txBody>
      </p:sp>
      <p:sp>
        <p:nvSpPr>
          <p:cNvPr id="5" name="Footer Placeholder 4"/>
          <p:cNvSpPr>
            <a:spLocks noGrp="1"/>
          </p:cNvSpPr>
          <p:nvPr>
            <p:ph type="ftr" sz="quarter" idx="11"/>
          </p:nvPr>
        </p:nvSpPr>
        <p:spPr/>
        <p:txBody>
          <a:bodyPr/>
          <a:lstStyle/>
          <a:p>
            <a:pPr>
              <a:defRPr/>
            </a:pPr>
            <a:endParaRPr lang="ca-ES"/>
          </a:p>
        </p:txBody>
      </p:sp>
      <p:sp>
        <p:nvSpPr>
          <p:cNvPr id="6" name="Slide Number Placeholder 5"/>
          <p:cNvSpPr>
            <a:spLocks noGrp="1"/>
          </p:cNvSpPr>
          <p:nvPr>
            <p:ph type="sldNum" sz="quarter" idx="12"/>
          </p:nvPr>
        </p:nvSpPr>
        <p:spPr/>
        <p:txBody>
          <a:bodyPr/>
          <a:lstStyle/>
          <a:p>
            <a:pPr>
              <a:defRPr/>
            </a:pPr>
            <a:fld id="{6429F39E-F197-45B6-8B33-2FD776DD69CB}" type="slidenum">
              <a:rPr lang="ca-ES" altLang="es-ES" smtClean="0"/>
              <a:pPr>
                <a:defRPr/>
              </a:pPr>
              <a:t>‹Nº›</a:t>
            </a:fld>
            <a:endParaRPr lang="ca-ES" altLang="es-E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88778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FD66A6C9-E3B5-49E8-B64E-855E4CB976BC}" type="datetimeFigureOut">
              <a:rPr lang="ca-ES" smtClean="0"/>
              <a:pPr>
                <a:defRPr/>
              </a:pPr>
              <a:t>16/3/2017</a:t>
            </a:fld>
            <a:endParaRPr lang="ca-ES"/>
          </a:p>
        </p:txBody>
      </p:sp>
      <p:sp>
        <p:nvSpPr>
          <p:cNvPr id="6" name="Footer Placeholder 5"/>
          <p:cNvSpPr>
            <a:spLocks noGrp="1"/>
          </p:cNvSpPr>
          <p:nvPr>
            <p:ph type="ftr" sz="quarter" idx="11"/>
          </p:nvPr>
        </p:nvSpPr>
        <p:spPr/>
        <p:txBody>
          <a:bodyPr/>
          <a:lstStyle/>
          <a:p>
            <a:pPr>
              <a:defRPr/>
            </a:pPr>
            <a:endParaRPr lang="ca-ES"/>
          </a:p>
        </p:txBody>
      </p:sp>
      <p:sp>
        <p:nvSpPr>
          <p:cNvPr id="7" name="Slide Number Placeholder 6"/>
          <p:cNvSpPr>
            <a:spLocks noGrp="1"/>
          </p:cNvSpPr>
          <p:nvPr>
            <p:ph type="sldNum" sz="quarter" idx="12"/>
          </p:nvPr>
        </p:nvSpPr>
        <p:spPr/>
        <p:txBody>
          <a:bodyPr/>
          <a:lstStyle/>
          <a:p>
            <a:pPr>
              <a:defRPr/>
            </a:pPr>
            <a:fld id="{AA351CB4-B9F0-4841-A9BF-059AE9AF68BB}" type="slidenum">
              <a:rPr lang="ca-ES" altLang="es-ES" smtClean="0"/>
              <a:pPr>
                <a:defRPr/>
              </a:pPr>
              <a:t>‹Nº›</a:t>
            </a:fld>
            <a:endParaRPr lang="ca-ES" altLang="es-ES"/>
          </a:p>
        </p:txBody>
      </p:sp>
    </p:spTree>
    <p:extLst>
      <p:ext uri="{BB962C8B-B14F-4D97-AF65-F5344CB8AC3E}">
        <p14:creationId xmlns:p14="http://schemas.microsoft.com/office/powerpoint/2010/main" val="173747351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D63F8C2C-C782-4B85-BBE6-2B68B5588DBE}" type="datetimeFigureOut">
              <a:rPr lang="ca-ES" smtClean="0"/>
              <a:pPr>
                <a:defRPr/>
              </a:pPr>
              <a:t>16/3/2017</a:t>
            </a:fld>
            <a:endParaRPr lang="ca-ES"/>
          </a:p>
        </p:txBody>
      </p:sp>
      <p:sp>
        <p:nvSpPr>
          <p:cNvPr id="8" name="Footer Placeholder 7"/>
          <p:cNvSpPr>
            <a:spLocks noGrp="1"/>
          </p:cNvSpPr>
          <p:nvPr>
            <p:ph type="ftr" sz="quarter" idx="11"/>
          </p:nvPr>
        </p:nvSpPr>
        <p:spPr/>
        <p:txBody>
          <a:bodyPr/>
          <a:lstStyle/>
          <a:p>
            <a:pPr>
              <a:defRPr/>
            </a:pPr>
            <a:endParaRPr lang="ca-ES"/>
          </a:p>
        </p:txBody>
      </p:sp>
      <p:sp>
        <p:nvSpPr>
          <p:cNvPr id="9" name="Slide Number Placeholder 8"/>
          <p:cNvSpPr>
            <a:spLocks noGrp="1"/>
          </p:cNvSpPr>
          <p:nvPr>
            <p:ph type="sldNum" sz="quarter" idx="12"/>
          </p:nvPr>
        </p:nvSpPr>
        <p:spPr/>
        <p:txBody>
          <a:bodyPr/>
          <a:lstStyle/>
          <a:p>
            <a:pPr>
              <a:defRPr/>
            </a:pPr>
            <a:fld id="{EB8062B6-2BF3-4FD5-8639-FF3618A21B35}" type="slidenum">
              <a:rPr lang="ca-ES" altLang="es-ES" smtClean="0"/>
              <a:pPr>
                <a:defRPr/>
              </a:pPr>
              <a:t>‹Nº›</a:t>
            </a:fld>
            <a:endParaRPr lang="ca-ES" altLang="es-E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238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D63F8C2C-C782-4B85-BBE6-2B68B5588DBE}" type="datetimeFigureOut">
              <a:rPr lang="ca-ES" smtClean="0"/>
              <a:pPr>
                <a:defRPr/>
              </a:pPr>
              <a:t>16/3/2017</a:t>
            </a:fld>
            <a:endParaRPr lang="ca-ES"/>
          </a:p>
        </p:txBody>
      </p:sp>
      <p:sp>
        <p:nvSpPr>
          <p:cNvPr id="4" name="Footer Placeholder 3"/>
          <p:cNvSpPr>
            <a:spLocks noGrp="1"/>
          </p:cNvSpPr>
          <p:nvPr>
            <p:ph type="ftr" sz="quarter" idx="11"/>
          </p:nvPr>
        </p:nvSpPr>
        <p:spPr/>
        <p:txBody>
          <a:bodyPr/>
          <a:lstStyle/>
          <a:p>
            <a:pPr>
              <a:defRPr/>
            </a:pPr>
            <a:endParaRPr lang="ca-ES"/>
          </a:p>
        </p:txBody>
      </p:sp>
      <p:sp>
        <p:nvSpPr>
          <p:cNvPr id="5" name="Slide Number Placeholder 4"/>
          <p:cNvSpPr>
            <a:spLocks noGrp="1"/>
          </p:cNvSpPr>
          <p:nvPr>
            <p:ph type="sldNum" sz="quarter" idx="12"/>
          </p:nvPr>
        </p:nvSpPr>
        <p:spPr/>
        <p:txBody>
          <a:bodyPr/>
          <a:lstStyle/>
          <a:p>
            <a:pPr>
              <a:defRPr/>
            </a:pPr>
            <a:fld id="{EB8062B6-2BF3-4FD5-8639-FF3618A21B35}" type="slidenum">
              <a:rPr lang="ca-ES" altLang="es-ES" smtClean="0"/>
              <a:pPr>
                <a:defRPr/>
              </a:pPr>
              <a:t>‹Nº›</a:t>
            </a:fld>
            <a:endParaRPr lang="ca-ES" altLang="es-E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34376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9EA11C7-3EA7-4644-9F17-357C591F1829}" type="datetimeFigureOut">
              <a:rPr lang="ca-ES" smtClean="0"/>
              <a:pPr>
                <a:defRPr/>
              </a:pPr>
              <a:t>16/3/2017</a:t>
            </a:fld>
            <a:endParaRPr lang="ca-ES"/>
          </a:p>
        </p:txBody>
      </p:sp>
      <p:sp>
        <p:nvSpPr>
          <p:cNvPr id="3" name="Footer Placeholder 2"/>
          <p:cNvSpPr>
            <a:spLocks noGrp="1"/>
          </p:cNvSpPr>
          <p:nvPr>
            <p:ph type="ftr" sz="quarter" idx="11"/>
          </p:nvPr>
        </p:nvSpPr>
        <p:spPr/>
        <p:txBody>
          <a:bodyPr/>
          <a:lstStyle/>
          <a:p>
            <a:pPr>
              <a:defRPr/>
            </a:pPr>
            <a:endParaRPr lang="ca-ES"/>
          </a:p>
        </p:txBody>
      </p:sp>
      <p:sp>
        <p:nvSpPr>
          <p:cNvPr id="4" name="Slide Number Placeholder 3"/>
          <p:cNvSpPr>
            <a:spLocks noGrp="1"/>
          </p:cNvSpPr>
          <p:nvPr>
            <p:ph type="sldNum" sz="quarter" idx="12"/>
          </p:nvPr>
        </p:nvSpPr>
        <p:spPr/>
        <p:txBody>
          <a:bodyPr/>
          <a:lstStyle/>
          <a:p>
            <a:pPr>
              <a:defRPr/>
            </a:pPr>
            <a:fld id="{A36DB3E1-9D62-435C-95C3-C8F85F9F1FC7}" type="slidenum">
              <a:rPr lang="ca-ES" altLang="es-ES" smtClean="0"/>
              <a:pPr>
                <a:defRPr/>
              </a:pPr>
              <a:t>‹Nº›</a:t>
            </a:fld>
            <a:endParaRPr lang="ca-ES" altLang="es-ES"/>
          </a:p>
        </p:txBody>
      </p:sp>
    </p:spTree>
    <p:extLst>
      <p:ext uri="{BB962C8B-B14F-4D97-AF65-F5344CB8AC3E}">
        <p14:creationId xmlns:p14="http://schemas.microsoft.com/office/powerpoint/2010/main" val="996228879"/>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D63F8C2C-C782-4B85-BBE6-2B68B5588DBE}" type="datetimeFigureOut">
              <a:rPr lang="ca-ES" smtClean="0"/>
              <a:pPr>
                <a:defRPr/>
              </a:pPr>
              <a:t>16/3/2017</a:t>
            </a:fld>
            <a:endParaRPr lang="ca-ES"/>
          </a:p>
        </p:txBody>
      </p:sp>
      <p:sp>
        <p:nvSpPr>
          <p:cNvPr id="6" name="Footer Placeholder 5"/>
          <p:cNvSpPr>
            <a:spLocks noGrp="1"/>
          </p:cNvSpPr>
          <p:nvPr>
            <p:ph type="ftr" sz="quarter" idx="11"/>
          </p:nvPr>
        </p:nvSpPr>
        <p:spPr/>
        <p:txBody>
          <a:bodyPr/>
          <a:lstStyle/>
          <a:p>
            <a:pPr>
              <a:defRPr/>
            </a:pPr>
            <a:endParaRPr lang="ca-ES"/>
          </a:p>
        </p:txBody>
      </p:sp>
      <p:sp>
        <p:nvSpPr>
          <p:cNvPr id="7" name="Slide Number Placeholder 6"/>
          <p:cNvSpPr>
            <a:spLocks noGrp="1"/>
          </p:cNvSpPr>
          <p:nvPr>
            <p:ph type="sldNum" sz="quarter" idx="12"/>
          </p:nvPr>
        </p:nvSpPr>
        <p:spPr/>
        <p:txBody>
          <a:bodyPr/>
          <a:lstStyle/>
          <a:p>
            <a:pPr>
              <a:defRPr/>
            </a:pPr>
            <a:fld id="{EB8062B6-2BF3-4FD5-8639-FF3618A21B35}" type="slidenum">
              <a:rPr lang="ca-ES" altLang="es-ES" smtClean="0"/>
              <a:pPr>
                <a:defRPr/>
              </a:pPr>
              <a:t>‹Nº›</a:t>
            </a:fld>
            <a:endParaRPr lang="ca-ES" altLang="es-E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6649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D63F8C2C-C782-4B85-BBE6-2B68B5588DBE}" type="datetimeFigureOut">
              <a:rPr lang="ca-ES" smtClean="0"/>
              <a:pPr>
                <a:defRPr/>
              </a:pPr>
              <a:t>16/3/2017</a:t>
            </a:fld>
            <a:endParaRPr lang="ca-ES"/>
          </a:p>
        </p:txBody>
      </p:sp>
      <p:sp>
        <p:nvSpPr>
          <p:cNvPr id="6" name="Footer Placeholder 5"/>
          <p:cNvSpPr>
            <a:spLocks noGrp="1"/>
          </p:cNvSpPr>
          <p:nvPr>
            <p:ph type="ftr" sz="quarter" idx="11"/>
          </p:nvPr>
        </p:nvSpPr>
        <p:spPr/>
        <p:txBody>
          <a:bodyPr/>
          <a:lstStyle/>
          <a:p>
            <a:pPr>
              <a:defRPr/>
            </a:pPr>
            <a:endParaRPr lang="ca-ES"/>
          </a:p>
        </p:txBody>
      </p:sp>
      <p:sp>
        <p:nvSpPr>
          <p:cNvPr id="7" name="Slide Number Placeholder 6"/>
          <p:cNvSpPr>
            <a:spLocks noGrp="1"/>
          </p:cNvSpPr>
          <p:nvPr>
            <p:ph type="sldNum" sz="quarter" idx="12"/>
          </p:nvPr>
        </p:nvSpPr>
        <p:spPr/>
        <p:txBody>
          <a:bodyPr/>
          <a:lstStyle/>
          <a:p>
            <a:pPr>
              <a:defRPr/>
            </a:pPr>
            <a:fld id="{EB8062B6-2BF3-4FD5-8639-FF3618A21B35}" type="slidenum">
              <a:rPr lang="ca-ES" altLang="es-ES" smtClean="0"/>
              <a:pPr>
                <a:defRPr/>
              </a:pPr>
              <a:t>‹Nº›</a:t>
            </a:fld>
            <a:endParaRPr lang="ca-ES" altLang="es-ES"/>
          </a:p>
        </p:txBody>
      </p:sp>
    </p:spTree>
    <p:extLst>
      <p:ext uri="{BB962C8B-B14F-4D97-AF65-F5344CB8AC3E}">
        <p14:creationId xmlns:p14="http://schemas.microsoft.com/office/powerpoint/2010/main" val="16355128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1D58A-54C9-46AE-9E75-FE8B0110D859}" type="datetimeFigureOut">
              <a:rPr lang="es-ES" smtClean="0"/>
              <a:pPr/>
              <a:t>16/03/2017</a:t>
            </a:fld>
            <a:endParaRPr lang="es-ES" dirty="0"/>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0A512-AC59-4DA7-88C7-76FDD6F1EE58}" type="slidenum">
              <a:rPr lang="es-ES" smtClean="0"/>
              <a:pPr/>
              <a:t>‹Nº›</a:t>
            </a:fld>
            <a:endParaRPr lang="es-ES" dirty="0"/>
          </a:p>
        </p:txBody>
      </p:sp>
    </p:spTree>
    <p:extLst>
      <p:ext uri="{BB962C8B-B14F-4D97-AF65-F5344CB8AC3E}">
        <p14:creationId xmlns:p14="http://schemas.microsoft.com/office/powerpoint/2010/main" val="8474655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7"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7"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61D58A-54C9-46AE-9E75-FE8B0110D859}" type="datetimeFigureOut">
              <a:rPr lang="es-ES" smtClean="0"/>
              <a:pPr/>
              <a:t>16/03/2017</a:t>
            </a:fld>
            <a:endParaRPr lang="es-E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20A512-AC59-4DA7-88C7-76FDD6F1EE58}" type="slidenum">
              <a:rPr lang="es-ES" smtClean="0"/>
              <a:pPr/>
              <a:t>‹Nº›</a:t>
            </a:fld>
            <a:endParaRPr lang="es-ES" dirty="0"/>
          </a:p>
        </p:txBody>
      </p:sp>
    </p:spTree>
    <p:extLst>
      <p:ext uri="{BB962C8B-B14F-4D97-AF65-F5344CB8AC3E}">
        <p14:creationId xmlns:p14="http://schemas.microsoft.com/office/powerpoint/2010/main" val="14137359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53" r:id="rId18"/>
    <p:sldLayoutId id="2147483654" r:id="rId19"/>
    <p:sldLayoutId id="2147483656" r:id="rId20"/>
    <p:sldLayoutId id="2147483657" r:id="rId21"/>
    <p:sldLayoutId id="2147483658" r:id="rId22"/>
    <p:sldLayoutId id="2147483659" r:id="rId23"/>
    <p:sldLayoutId id="2147483697" r:id="rId24"/>
  </p:sldLayoutIdLst>
  <p:transition spd="med">
    <p:fade/>
  </p:transition>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980728"/>
            <a:ext cx="7715250" cy="1868488"/>
          </a:xfrm>
        </p:spPr>
        <p:txBody>
          <a:bodyPr vert="horz" wrap="square" lIns="91440" tIns="45720" rIns="91440" bIns="45720" numCol="1" anchorCtr="0" compatLnSpc="1">
            <a:prstTxWarp prst="textNoShape">
              <a:avLst/>
            </a:prstTxWarp>
          </a:bodyPr>
          <a:lstStyle/>
          <a:p>
            <a:pPr algn="ctr" eaLnBrk="1" hangingPunct="1">
              <a:defRPr/>
            </a:pPr>
            <a:r>
              <a:rPr lang="es-ES" sz="3200" b="1" dirty="0" smtClean="0"/>
              <a:t>“Desafío demográfico y </a:t>
            </a:r>
            <a:br>
              <a:rPr lang="es-ES" sz="3200" b="1" dirty="0" smtClean="0"/>
            </a:br>
            <a:r>
              <a:rPr lang="es-ES" sz="3200" b="1" dirty="0" smtClean="0"/>
              <a:t>sociedad rural inclusiva”</a:t>
            </a:r>
            <a:endParaRPr lang="es-ES" sz="3100" dirty="0" smtClean="0">
              <a:solidFill>
                <a:srgbClr val="000000"/>
              </a:solidFill>
              <a:effectLst>
                <a:outerShdw blurRad="38100" dist="38100" dir="2700000" algn="tl">
                  <a:srgbClr val="C0C0C0"/>
                </a:outerShdw>
              </a:effectLst>
              <a:latin typeface="Times New Roman" pitchFamily="18" charset="0"/>
            </a:endParaRPr>
          </a:p>
        </p:txBody>
      </p:sp>
      <p:sp>
        <p:nvSpPr>
          <p:cNvPr id="2051" name="Rectangle 3"/>
          <p:cNvSpPr>
            <a:spLocks noGrp="1" noChangeArrowheads="1"/>
          </p:cNvSpPr>
          <p:nvPr>
            <p:ph type="subTitle" idx="1"/>
          </p:nvPr>
        </p:nvSpPr>
        <p:spPr>
          <a:xfrm>
            <a:off x="1547664" y="2852936"/>
            <a:ext cx="5904656" cy="2500312"/>
          </a:xfrm>
        </p:spPr>
        <p:txBody>
          <a:bodyPr>
            <a:normAutofit fontScale="92500" lnSpcReduction="10000"/>
          </a:bodyPr>
          <a:lstStyle/>
          <a:p>
            <a:pPr marL="26988" eaLnBrk="1" hangingPunct="1">
              <a:lnSpc>
                <a:spcPct val="90000"/>
              </a:lnSpc>
            </a:pPr>
            <a:endParaRPr lang="es-ES" sz="2400" dirty="0" smtClean="0">
              <a:solidFill>
                <a:srgbClr val="320E04"/>
              </a:solidFill>
            </a:endParaRPr>
          </a:p>
          <a:p>
            <a:pPr marL="26988" eaLnBrk="1" hangingPunct="1">
              <a:lnSpc>
                <a:spcPct val="90000"/>
              </a:lnSpc>
            </a:pPr>
            <a:endParaRPr lang="es-ES" sz="1600" dirty="0" smtClean="0">
              <a:solidFill>
                <a:srgbClr val="000000"/>
              </a:solidFill>
            </a:endParaRPr>
          </a:p>
          <a:p>
            <a:pPr marL="26988" algn="ctr" eaLnBrk="1" hangingPunct="1">
              <a:lnSpc>
                <a:spcPct val="90000"/>
              </a:lnSpc>
            </a:pPr>
            <a:r>
              <a:rPr lang="es-ES" sz="2400" dirty="0" smtClean="0">
                <a:solidFill>
                  <a:srgbClr val="000000"/>
                </a:solidFill>
              </a:rPr>
              <a:t>Dra.  Ana Nieto Masot </a:t>
            </a:r>
          </a:p>
          <a:p>
            <a:pPr marL="26988" eaLnBrk="1" hangingPunct="1">
              <a:lnSpc>
                <a:spcPct val="90000"/>
              </a:lnSpc>
            </a:pPr>
            <a:endParaRPr lang="es-ES" sz="2400" dirty="0" smtClean="0">
              <a:solidFill>
                <a:srgbClr val="320E04"/>
              </a:solidFill>
            </a:endParaRPr>
          </a:p>
          <a:p>
            <a:pPr marL="26988" algn="ctr" eaLnBrk="1" hangingPunct="1">
              <a:lnSpc>
                <a:spcPct val="90000"/>
              </a:lnSpc>
            </a:pPr>
            <a:r>
              <a:rPr lang="es-ES" sz="1800" dirty="0" smtClean="0">
                <a:solidFill>
                  <a:srgbClr val="000000"/>
                </a:solidFill>
              </a:rPr>
              <a:t>Profesora  del Área de Geografía Humana. </a:t>
            </a:r>
          </a:p>
          <a:p>
            <a:pPr marL="26988" algn="ctr" eaLnBrk="1" hangingPunct="1">
              <a:lnSpc>
                <a:spcPct val="90000"/>
              </a:lnSpc>
            </a:pPr>
            <a:r>
              <a:rPr lang="es-ES" sz="1800" dirty="0" smtClean="0">
                <a:solidFill>
                  <a:srgbClr val="000000"/>
                </a:solidFill>
              </a:rPr>
              <a:t>Dpto. de Arte y Ciencias del Territorio.  Universidad de Extremadura. </a:t>
            </a:r>
            <a:r>
              <a:rPr lang="es-ES" sz="1800" dirty="0" smtClean="0">
                <a:solidFill>
                  <a:srgbClr val="000099"/>
                </a:solidFill>
              </a:rPr>
              <a:t>ananieto@unex.es</a:t>
            </a:r>
          </a:p>
        </p:txBody>
      </p:sp>
      <p:graphicFrame>
        <p:nvGraphicFramePr>
          <p:cNvPr id="1026" name="Object 4"/>
          <p:cNvGraphicFramePr>
            <a:graphicFrameLocks noChangeAspect="1"/>
          </p:cNvGraphicFramePr>
          <p:nvPr/>
        </p:nvGraphicFramePr>
        <p:xfrm>
          <a:off x="0" y="0"/>
          <a:ext cx="785813" cy="1998663"/>
        </p:xfrm>
        <a:graphic>
          <a:graphicData uri="http://schemas.openxmlformats.org/presentationml/2006/ole">
            <mc:AlternateContent xmlns:mc="http://schemas.openxmlformats.org/markup-compatibility/2006">
              <mc:Choice xmlns:v="urn:schemas-microsoft-com:vml" Requires="v">
                <p:oleObj spid="_x0000_s1091" name="Picture" r:id="rId4" imgW="676656" imgH="1837944" progId="Word.Picture.8">
                  <p:embed/>
                </p:oleObj>
              </mc:Choice>
              <mc:Fallback>
                <p:oleObj name="Picture" r:id="rId4" imgW="676656" imgH="1837944"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85813" cy="199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1" name="Picture 7" descr="logo_EXTREMADURA"/>
          <p:cNvPicPr>
            <a:picLocks noChangeAspect="1" noChangeArrowheads="1"/>
          </p:cNvPicPr>
          <p:nvPr/>
        </p:nvPicPr>
        <p:blipFill>
          <a:blip r:embed="rId6" cstate="print"/>
          <a:srcRect/>
          <a:stretch>
            <a:fillRect/>
          </a:stretch>
        </p:blipFill>
        <p:spPr bwMode="auto">
          <a:xfrm>
            <a:off x="2627313" y="6092825"/>
            <a:ext cx="1727200" cy="600075"/>
          </a:xfrm>
          <a:prstGeom prst="rect">
            <a:avLst/>
          </a:prstGeom>
          <a:noFill/>
        </p:spPr>
      </p:pic>
      <p:pic>
        <p:nvPicPr>
          <p:cNvPr id="1032" name="Picture 8" descr="logo_FEDER"/>
          <p:cNvPicPr>
            <a:picLocks noChangeAspect="1" noChangeArrowheads="1"/>
          </p:cNvPicPr>
          <p:nvPr/>
        </p:nvPicPr>
        <p:blipFill>
          <a:blip r:embed="rId7" cstate="print"/>
          <a:srcRect/>
          <a:stretch>
            <a:fillRect/>
          </a:stretch>
        </p:blipFill>
        <p:spPr bwMode="auto">
          <a:xfrm>
            <a:off x="5580063" y="6021388"/>
            <a:ext cx="2043112" cy="693737"/>
          </a:xfrm>
          <a:prstGeom prst="rect">
            <a:avLst/>
          </a:prstGeom>
          <a:noFill/>
        </p:spPr>
      </p:pic>
    </p:spTree>
    <p:extLst>
      <p:ext uri="{BB962C8B-B14F-4D97-AF65-F5344CB8AC3E}">
        <p14:creationId xmlns:p14="http://schemas.microsoft.com/office/powerpoint/2010/main" val="99710920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1"/>
          </p:nvPr>
        </p:nvSpPr>
        <p:spPr>
          <a:xfrm>
            <a:off x="683568" y="692696"/>
            <a:ext cx="7632848" cy="5472608"/>
          </a:xfrm>
        </p:spPr>
        <p:txBody>
          <a:bodyPr>
            <a:normAutofit lnSpcReduction="10000"/>
          </a:bodyPr>
          <a:lstStyle/>
          <a:p>
            <a:r>
              <a:rPr lang="es-ES" dirty="0" smtClean="0"/>
              <a:t>Desde la Unión Europea:</a:t>
            </a:r>
          </a:p>
          <a:p>
            <a:pPr algn="just"/>
            <a:r>
              <a:rPr lang="es-ES" sz="1800" dirty="0" smtClean="0"/>
              <a:t>Programas de Desarrollo Regional, con Fondos FEDER, FSE e IFOP destinadas a zonas en declive, que coinciden mayoritariamente en Ayudas para la mejora de las infraestructuras en vías de comunicación, en recursos sociales: educativos, sanitarios, atención a la tercera edad, en el empleo, ..</a:t>
            </a:r>
          </a:p>
          <a:p>
            <a:pPr algn="just"/>
            <a:r>
              <a:rPr lang="es-ES" sz="1800" dirty="0" smtClean="0"/>
              <a:t>Política Agraria Común: FEAGA. </a:t>
            </a:r>
            <a:r>
              <a:rPr lang="es-ES" sz="1800" dirty="0"/>
              <a:t>Para mejorar la productividad agrícola, de forma que los consumidores dispongan de un suministro estable de alimentos a precios </a:t>
            </a:r>
            <a:r>
              <a:rPr lang="es-ES" sz="1800" dirty="0" smtClean="0"/>
              <a:t>asequibles (</a:t>
            </a:r>
            <a:r>
              <a:rPr lang="es-ES" sz="1800" dirty="0"/>
              <a:t>ayudas directas) y garantizar a los agricultores de la UE una vida </a:t>
            </a:r>
            <a:r>
              <a:rPr lang="es-ES" sz="1800" dirty="0" smtClean="0"/>
              <a:t>razonable. Se enfrenta con </a:t>
            </a:r>
            <a:r>
              <a:rPr lang="es-ES" sz="1800" dirty="0"/>
              <a:t>problemas como el cambio </a:t>
            </a:r>
            <a:r>
              <a:rPr lang="es-ES" sz="1800" dirty="0" smtClean="0"/>
              <a:t>climático, la </a:t>
            </a:r>
            <a:r>
              <a:rPr lang="es-ES" sz="1800" dirty="0"/>
              <a:t>gestión sostenible de los recursos </a:t>
            </a:r>
            <a:r>
              <a:rPr lang="es-ES" sz="1800" dirty="0" smtClean="0"/>
              <a:t>naturales, </a:t>
            </a:r>
            <a:r>
              <a:rPr lang="es-ES" sz="1800" dirty="0"/>
              <a:t>la conservación del </a:t>
            </a:r>
            <a:r>
              <a:rPr lang="es-ES" sz="1800" dirty="0" smtClean="0"/>
              <a:t>paisaje. el </a:t>
            </a:r>
            <a:r>
              <a:rPr lang="es-ES" sz="1800" dirty="0"/>
              <a:t>mantenimiento de una economía rural </a:t>
            </a:r>
            <a:r>
              <a:rPr lang="es-ES" sz="1800" dirty="0" smtClean="0"/>
              <a:t>viva y garantizar la seguridad de los abastecimientos.</a:t>
            </a:r>
          </a:p>
          <a:p>
            <a:pPr algn="just"/>
            <a:r>
              <a:rPr lang="es-ES" sz="1800" dirty="0" smtClean="0"/>
              <a:t>Ayudas al Desarrollo Rural: FEADER, con distintos ejes destinados a la mejora de las condiciones de vida de la población rural mediante la diversificación de actividades económicas (introducir sectores como el fomento del Patrimonio, el Turismo Rural, las nuevas tecnologías, la Artesanía, unos servicios de calidad para su población,..) o la mejora de la comercialización y explotación de la actividad agropecuaria (hacía productos de calidad, denominaciones de origen, exportación a amplias zonas…).</a:t>
            </a:r>
            <a:endParaRPr lang="es-ES" sz="1800" dirty="0"/>
          </a:p>
        </p:txBody>
      </p:sp>
    </p:spTree>
    <p:extLst>
      <p:ext uri="{BB962C8B-B14F-4D97-AF65-F5344CB8AC3E}">
        <p14:creationId xmlns:p14="http://schemas.microsoft.com/office/powerpoint/2010/main" val="1844267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1"/>
          </p:nvPr>
        </p:nvSpPr>
        <p:spPr>
          <a:xfrm>
            <a:off x="676737" y="764704"/>
            <a:ext cx="5112569" cy="3528392"/>
          </a:xfrm>
        </p:spPr>
        <p:txBody>
          <a:bodyPr>
            <a:normAutofit fontScale="25000" lnSpcReduction="20000"/>
          </a:bodyPr>
          <a:lstStyle/>
          <a:p>
            <a:pPr marL="82550" indent="0">
              <a:buNone/>
            </a:pPr>
            <a:r>
              <a:rPr lang="es-ES" sz="9600" b="1" dirty="0" smtClean="0"/>
              <a:t>España pierde población desde 2013.</a:t>
            </a:r>
          </a:p>
          <a:p>
            <a:endParaRPr lang="es-ES" sz="4300" b="1" dirty="0" smtClean="0"/>
          </a:p>
          <a:p>
            <a:endParaRPr lang="es-ES" sz="4300" b="1" dirty="0"/>
          </a:p>
          <a:p>
            <a:endParaRPr lang="es-ES" sz="4300" b="1" dirty="0" smtClean="0"/>
          </a:p>
          <a:p>
            <a:pPr marL="82550" indent="0" algn="just">
              <a:buNone/>
            </a:pPr>
            <a:endParaRPr lang="es-ES" sz="5500" b="1" dirty="0" smtClean="0"/>
          </a:p>
          <a:p>
            <a:pPr marL="82550" indent="0" algn="just">
              <a:buNone/>
            </a:pPr>
            <a:r>
              <a:rPr lang="es-ES" sz="5500" b="1" dirty="0" smtClean="0"/>
              <a:t>En 2013 y 2014 por los saldos migratorios negativos.</a:t>
            </a:r>
            <a:endParaRPr lang="es-ES" sz="5500" b="1" dirty="0"/>
          </a:p>
          <a:p>
            <a:pPr marL="82550" indent="0" algn="just">
              <a:buNone/>
            </a:pPr>
            <a:r>
              <a:rPr lang="es-ES" sz="5500" b="1" dirty="0" smtClean="0"/>
              <a:t>En 2015 debido no sólo a saldos migratorios  negativos, </a:t>
            </a:r>
          </a:p>
          <a:p>
            <a:pPr marL="82550" indent="0" algn="just">
              <a:buNone/>
            </a:pPr>
            <a:r>
              <a:rPr lang="es-ES" sz="5500" b="1" dirty="0" smtClean="0"/>
              <a:t>sino a un  crecimiento natural negativo (mayor número de </a:t>
            </a:r>
          </a:p>
          <a:p>
            <a:pPr marL="82550" indent="0" algn="just">
              <a:buNone/>
            </a:pPr>
            <a:r>
              <a:rPr lang="es-ES" sz="5500" b="1" dirty="0" smtClean="0"/>
              <a:t>defunciones que nacimientos).</a:t>
            </a:r>
          </a:p>
          <a:p>
            <a:pPr marL="82550" indent="0" algn="just">
              <a:buNone/>
            </a:pPr>
            <a:r>
              <a:rPr lang="es-ES" sz="6000" b="1" dirty="0"/>
              <a:t>No ocurría desde 1941, cuando España acaba de salir de una Guerra Civil y estaba inmersa en 'los años del </a:t>
            </a:r>
            <a:r>
              <a:rPr lang="es-ES" sz="6000" b="1" dirty="0" smtClean="0"/>
              <a:t>hambre.</a:t>
            </a:r>
            <a:endParaRPr lang="es-ES" sz="5500" b="1" dirty="0" smtClean="0"/>
          </a:p>
          <a:p>
            <a:pPr marL="82550" indent="0" algn="just">
              <a:buNone/>
            </a:pPr>
            <a:endParaRPr lang="es-ES" sz="4300" b="1" dirty="0"/>
          </a:p>
          <a:p>
            <a:pPr marL="0" indent="0" algn="just">
              <a:buNone/>
            </a:pPr>
            <a:r>
              <a:rPr lang="es-ES" sz="2200" b="1" dirty="0" smtClean="0"/>
              <a:t> </a:t>
            </a:r>
          </a:p>
          <a:p>
            <a:endParaRPr lang="es-ES" sz="1200" b="1" dirty="0"/>
          </a:p>
          <a:p>
            <a:endParaRPr lang="es-ES" sz="1200" b="1" dirty="0" smtClean="0"/>
          </a:p>
          <a:p>
            <a:endParaRPr lang="es-ES" sz="1200" b="1" dirty="0"/>
          </a:p>
          <a:p>
            <a:pPr marL="82550" indent="0">
              <a:buNone/>
            </a:pPr>
            <a:endParaRPr lang="es-ES" sz="1200" b="1" dirty="0"/>
          </a:p>
          <a:p>
            <a:pPr marL="82550" indent="0">
              <a:buNone/>
            </a:pPr>
            <a:endParaRPr lang="es-ES" sz="1200" b="1" dirty="0"/>
          </a:p>
          <a:p>
            <a:endParaRPr lang="es-ES" sz="1200" b="1" dirty="0" smtClean="0"/>
          </a:p>
          <a:p>
            <a:endParaRPr lang="es-ES" sz="1200" dirty="0"/>
          </a:p>
        </p:txBody>
      </p:sp>
      <p:pic>
        <p:nvPicPr>
          <p:cNvPr id="110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110" y="1196752"/>
            <a:ext cx="4753825" cy="716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5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620688"/>
            <a:ext cx="2943225"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922830"/>
            <a:ext cx="4090045" cy="234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310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908720"/>
            <a:ext cx="7632848" cy="5037276"/>
          </a:xfrm>
          <a:prstGeom prst="rect">
            <a:avLst/>
          </a:prstGeom>
          <a:noFill/>
        </p:spPr>
        <p:txBody>
          <a:bodyPr wrap="square" rtlCol="0">
            <a:spAutoFit/>
          </a:bodyPr>
          <a:lstStyle/>
          <a:p>
            <a:pPr algn="just"/>
            <a:r>
              <a:rPr lang="es-ES" b="1" dirty="0" smtClean="0"/>
              <a:t>Índice de Vejez en 2015: </a:t>
            </a:r>
            <a:r>
              <a:rPr lang="es-ES" dirty="0" smtClean="0"/>
              <a:t>18, 4% </a:t>
            </a:r>
          </a:p>
          <a:p>
            <a:pPr algn="just">
              <a:spcBef>
                <a:spcPts val="1000"/>
              </a:spcBef>
            </a:pPr>
            <a:r>
              <a:rPr lang="es-ES" sz="1600" dirty="0" smtClean="0"/>
              <a:t>-</a:t>
            </a:r>
            <a:r>
              <a:rPr lang="es-ES" dirty="0" smtClean="0"/>
              <a:t>El </a:t>
            </a:r>
            <a:r>
              <a:rPr lang="es-ES" dirty="0"/>
              <a:t>sexo predominante en la vejez es el femenino. Hay un 32,9% más de mujeres (4.940.008) que de hombres (3.717.697</a:t>
            </a:r>
            <a:r>
              <a:rPr lang="es-ES" dirty="0" smtClean="0"/>
              <a:t>).</a:t>
            </a:r>
          </a:p>
          <a:p>
            <a:pPr algn="just">
              <a:spcBef>
                <a:spcPts val="1000"/>
              </a:spcBef>
            </a:pPr>
            <a:r>
              <a:rPr lang="es-ES" dirty="0" smtClean="0"/>
              <a:t>- A </a:t>
            </a:r>
            <a:r>
              <a:rPr lang="es-ES" dirty="0"/>
              <a:t>comienzos del siglo XX la esperanza de vida en España para los hombres no era superior a los 34 años y para las mujeres no superaba la media de los 35 </a:t>
            </a:r>
            <a:r>
              <a:rPr lang="es-ES" dirty="0" smtClean="0"/>
              <a:t>años. En </a:t>
            </a:r>
            <a:r>
              <a:rPr lang="es-ES" dirty="0"/>
              <a:t>2015, las mujeres españolas tienen una esperanza de vida al nacer de 85,4 años, y los hombres de 79,9 años (INE</a:t>
            </a:r>
            <a:r>
              <a:rPr lang="es-ES" dirty="0" smtClean="0"/>
              <a:t>), entre las más altas de Europa.</a:t>
            </a:r>
          </a:p>
          <a:p>
            <a:pPr algn="just">
              <a:spcBef>
                <a:spcPts val="1000"/>
              </a:spcBef>
              <a:buFontTx/>
              <a:buChar char="-"/>
            </a:pPr>
            <a:r>
              <a:rPr lang="es-ES" dirty="0" smtClean="0"/>
              <a:t>Las </a:t>
            </a:r>
            <a:r>
              <a:rPr lang="es-ES" dirty="0"/>
              <a:t>personas mayores suponen el 44,4% de todas las altas hospitalarias y presentan estancias más largas que el resto de la </a:t>
            </a:r>
            <a:r>
              <a:rPr lang="es-ES" dirty="0" smtClean="0"/>
              <a:t>población. </a:t>
            </a:r>
            <a:r>
              <a:rPr lang="es-ES" dirty="0"/>
              <a:t>Más de la mitad de todas las estancias causadas en hospitales se debe a la población mayor: en 2015, ya suponen el 54,9%. Un alta hospitalaria se produce por curación, mejoría, fallecimiento, traslado o alta voluntaria. </a:t>
            </a:r>
            <a:endParaRPr lang="es-ES" dirty="0" smtClean="0"/>
          </a:p>
          <a:p>
            <a:pPr algn="just">
              <a:spcBef>
                <a:spcPts val="1000"/>
              </a:spcBef>
            </a:pPr>
            <a:r>
              <a:rPr lang="es-ES" dirty="0" smtClean="0"/>
              <a:t>- </a:t>
            </a:r>
            <a:r>
              <a:rPr lang="es-ES" dirty="0"/>
              <a:t>Del total de altas, las enfermedades circulatorias (21,4%), respiratorias (16,4%), digestivas (11,9%) y neoplasias (11,2%) son las causas más frecuentes de asistencia hospitalaria entre los mayores. Le siguen en importancia las lesiones, las enfermedades genitourinarias y las del sistema </a:t>
            </a:r>
            <a:r>
              <a:rPr lang="es-ES" dirty="0" smtClean="0"/>
              <a:t>osteomuscular.</a:t>
            </a:r>
            <a:endParaRPr lang="es-ES" dirty="0"/>
          </a:p>
        </p:txBody>
      </p:sp>
    </p:spTree>
    <p:extLst>
      <p:ext uri="{BB962C8B-B14F-4D97-AF65-F5344CB8AC3E}">
        <p14:creationId xmlns:p14="http://schemas.microsoft.com/office/powerpoint/2010/main" val="289126940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4325641" cy="267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299857"/>
            <a:ext cx="4161656" cy="2900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5081217" y="1587301"/>
            <a:ext cx="3168352" cy="1169551"/>
          </a:xfrm>
          <a:prstGeom prst="rect">
            <a:avLst/>
          </a:prstGeom>
        </p:spPr>
        <p:txBody>
          <a:bodyPr wrap="square">
            <a:spAutoFit/>
          </a:bodyPr>
          <a:lstStyle/>
          <a:p>
            <a:pPr algn="just"/>
            <a:r>
              <a:rPr lang="es-ES" sz="1400" dirty="0"/>
              <a:t>Los datos provisionales del primer semestre de 2016, </a:t>
            </a:r>
            <a:r>
              <a:rPr lang="es-ES" sz="1400" dirty="0" smtClean="0"/>
              <a:t> confirman la misma tendencia que en 2015, el  </a:t>
            </a:r>
            <a:r>
              <a:rPr lang="es-ES" sz="1400" dirty="0"/>
              <a:t>crecimiento vegetativo de la población presenta un saldo  negativo de 12.998 </a:t>
            </a:r>
            <a:r>
              <a:rPr lang="es-ES" sz="1400" dirty="0" smtClean="0"/>
              <a:t>personas.</a:t>
            </a:r>
            <a:endParaRPr lang="es-ES" sz="1400" dirty="0"/>
          </a:p>
        </p:txBody>
      </p:sp>
    </p:spTree>
    <p:extLst>
      <p:ext uri="{BB962C8B-B14F-4D97-AF65-F5344CB8AC3E}">
        <p14:creationId xmlns:p14="http://schemas.microsoft.com/office/powerpoint/2010/main" val="425368254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99614" y="4653136"/>
            <a:ext cx="7621985" cy="1439862"/>
          </a:xfrm>
        </p:spPr>
        <p:txBody>
          <a:bodyPr>
            <a:noAutofit/>
          </a:bodyPr>
          <a:lstStyle/>
          <a:p>
            <a:pPr marL="82550" indent="0" algn="just">
              <a:buNone/>
            </a:pPr>
            <a:r>
              <a:rPr lang="es-ES" sz="1400" dirty="0" smtClean="0"/>
              <a:t>España seguirá perdiendo población en los próximos años y será de medio millón de habitantes en 2031 y de 5 millones en 2066 (el 11% de la población). Fuente: proyecciones de población, INE</a:t>
            </a:r>
          </a:p>
          <a:p>
            <a:pPr marL="82550" indent="0" algn="just">
              <a:buNone/>
            </a:pPr>
            <a:r>
              <a:rPr lang="es-ES" sz="1400" dirty="0" smtClean="0"/>
              <a:t>Los </a:t>
            </a:r>
            <a:r>
              <a:rPr lang="es-ES" sz="1400" dirty="0"/>
              <a:t>nacimientos caerán un 27% a nivel nacional, y las defunciones aumentarán un 44%. En los próximos 50 años, una mitad de la población -aquella en edad de trabajar- estará alimentando las arcas de la Seguridad Social para las prestaciones y servicios de la otra mitad: ancianos, niños y jóvenes. Un auténtico vuelco de la pirámide demográfica</a:t>
            </a:r>
            <a:r>
              <a:rPr lang="es-ES" sz="1200" dirty="0"/>
              <a:t>.</a:t>
            </a:r>
          </a:p>
        </p:txBody>
      </p:sp>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005" y="404664"/>
            <a:ext cx="6407205" cy="4115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42450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692150"/>
            <a:ext cx="6797675" cy="3444875"/>
          </a:xfrm>
        </p:spPr>
        <p:txBody>
          <a:bodyPr>
            <a:normAutofit/>
          </a:bodyPr>
          <a:lstStyle/>
          <a:p>
            <a:r>
              <a:rPr lang="es-ES" sz="1400" dirty="0" smtClean="0"/>
              <a:t>Evolución de la Población mayor en España. Fuente: envejecimiento.csic.es (2017)</a:t>
            </a:r>
            <a:endParaRPr lang="es-ES" sz="14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698" y="908720"/>
            <a:ext cx="6583758" cy="302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8594" y="4023053"/>
            <a:ext cx="2885133" cy="219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938414"/>
            <a:ext cx="3490913" cy="226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28555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91371" y="1412776"/>
            <a:ext cx="7344816" cy="1169551"/>
          </a:xfrm>
          <a:prstGeom prst="rect">
            <a:avLst/>
          </a:prstGeom>
        </p:spPr>
        <p:txBody>
          <a:bodyPr wrap="square">
            <a:spAutoFit/>
          </a:bodyPr>
          <a:lstStyle/>
          <a:p>
            <a:pPr marL="82550" indent="0" algn="just">
              <a:buNone/>
            </a:pPr>
            <a:r>
              <a:rPr lang="es-ES" sz="1400" dirty="0" smtClean="0"/>
              <a:t>El 90 % del territorio es rural y dos tercios de esas zonas son desfavorecidas.</a:t>
            </a:r>
          </a:p>
          <a:p>
            <a:pPr marL="82550" indent="0" algn="just">
              <a:buNone/>
            </a:pPr>
            <a:r>
              <a:rPr lang="es-ES" sz="1400" dirty="0" smtClean="0"/>
              <a:t>Suponen poca población respecto al total español y son los eternos olvidados por numerosas políticas públicas.</a:t>
            </a:r>
          </a:p>
          <a:p>
            <a:pPr marL="82550" indent="0" algn="just">
              <a:buNone/>
            </a:pPr>
            <a:r>
              <a:rPr lang="es-ES" sz="1400" dirty="0" smtClean="0"/>
              <a:t>Una tendencia en la ordenación territorial española, con grandes ciudades y kilométricos territorios vacíos.</a:t>
            </a:r>
            <a:endParaRPr lang="es-ES" sz="1400" dirty="0"/>
          </a:p>
        </p:txBody>
      </p:sp>
      <p:graphicFrame>
        <p:nvGraphicFramePr>
          <p:cNvPr id="6" name="1 Gráfico"/>
          <p:cNvGraphicFramePr>
            <a:graphicFrameLocks/>
          </p:cNvGraphicFramePr>
          <p:nvPr>
            <p:extLst>
              <p:ext uri="{D42A27DB-BD31-4B8C-83A1-F6EECF244321}">
                <p14:modId xmlns:p14="http://schemas.microsoft.com/office/powerpoint/2010/main" val="2261069661"/>
              </p:ext>
            </p:extLst>
          </p:nvPr>
        </p:nvGraphicFramePr>
        <p:xfrm>
          <a:off x="2231740" y="2780928"/>
          <a:ext cx="4248472" cy="2671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43768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692696"/>
            <a:ext cx="7424051" cy="5248346"/>
          </a:xfrm>
          <a:prstGeom prst="rect">
            <a:avLst/>
          </a:prstGeom>
        </p:spPr>
      </p:pic>
      <p:sp>
        <p:nvSpPr>
          <p:cNvPr id="3" name="2 CuadroTexto"/>
          <p:cNvSpPr txBox="1"/>
          <p:nvPr/>
        </p:nvSpPr>
        <p:spPr>
          <a:xfrm>
            <a:off x="4844121" y="5941042"/>
            <a:ext cx="3616311" cy="276999"/>
          </a:xfrm>
          <a:prstGeom prst="rect">
            <a:avLst/>
          </a:prstGeom>
          <a:noFill/>
        </p:spPr>
        <p:txBody>
          <a:bodyPr wrap="none" rtlCol="0">
            <a:spAutoFit/>
          </a:bodyPr>
          <a:lstStyle/>
          <a:p>
            <a:r>
              <a:rPr lang="es-ES" sz="1200" dirty="0" smtClean="0"/>
              <a:t>Fuente: Elaboración propia a partir de los datos del INE</a:t>
            </a:r>
            <a:endParaRPr lang="es-ES" sz="1200" dirty="0"/>
          </a:p>
        </p:txBody>
      </p:sp>
    </p:spTree>
    <p:extLst>
      <p:ext uri="{BB962C8B-B14F-4D97-AF65-F5344CB8AC3E}">
        <p14:creationId xmlns:p14="http://schemas.microsoft.com/office/powerpoint/2010/main" val="211529603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b="3434"/>
          <a:stretch/>
        </p:blipFill>
        <p:spPr>
          <a:xfrm>
            <a:off x="234469" y="398831"/>
            <a:ext cx="8658011" cy="5910489"/>
          </a:xfrm>
          <a:prstGeom prst="rect">
            <a:avLst/>
          </a:prstGeom>
        </p:spPr>
      </p:pic>
      <p:sp>
        <p:nvSpPr>
          <p:cNvPr id="3" name="2 CuadroTexto"/>
          <p:cNvSpPr txBox="1"/>
          <p:nvPr/>
        </p:nvSpPr>
        <p:spPr>
          <a:xfrm>
            <a:off x="5076056" y="6378951"/>
            <a:ext cx="3616311" cy="276999"/>
          </a:xfrm>
          <a:prstGeom prst="rect">
            <a:avLst/>
          </a:prstGeom>
          <a:noFill/>
        </p:spPr>
        <p:txBody>
          <a:bodyPr wrap="none" rtlCol="0">
            <a:spAutoFit/>
          </a:bodyPr>
          <a:lstStyle/>
          <a:p>
            <a:r>
              <a:rPr lang="es-ES" sz="1200" dirty="0" smtClean="0"/>
              <a:t>Fuente: Elaboración propia a partir de los datos del INE</a:t>
            </a:r>
            <a:endParaRPr lang="es-ES" sz="1200" dirty="0"/>
          </a:p>
        </p:txBody>
      </p:sp>
    </p:spTree>
    <p:extLst>
      <p:ext uri="{BB962C8B-B14F-4D97-AF65-F5344CB8AC3E}">
        <p14:creationId xmlns:p14="http://schemas.microsoft.com/office/powerpoint/2010/main" val="376583234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58" y="476671"/>
            <a:ext cx="8454295" cy="5976665"/>
          </a:xfrm>
          <a:prstGeom prst="rect">
            <a:avLst/>
          </a:prstGeom>
        </p:spPr>
      </p:pic>
      <p:sp>
        <p:nvSpPr>
          <p:cNvPr id="3" name="2 CuadroTexto"/>
          <p:cNvSpPr txBox="1"/>
          <p:nvPr/>
        </p:nvSpPr>
        <p:spPr>
          <a:xfrm>
            <a:off x="5150442" y="6453336"/>
            <a:ext cx="3616311" cy="276999"/>
          </a:xfrm>
          <a:prstGeom prst="rect">
            <a:avLst/>
          </a:prstGeom>
          <a:noFill/>
        </p:spPr>
        <p:txBody>
          <a:bodyPr wrap="none" rtlCol="0">
            <a:spAutoFit/>
          </a:bodyPr>
          <a:lstStyle/>
          <a:p>
            <a:r>
              <a:rPr lang="es-ES" sz="1200" dirty="0" smtClean="0"/>
              <a:t>Fuente: Elaboración propia a partir de los datos del INE</a:t>
            </a:r>
            <a:endParaRPr lang="es-ES" sz="1200" dirty="0"/>
          </a:p>
        </p:txBody>
      </p:sp>
    </p:spTree>
    <p:extLst>
      <p:ext uri="{BB962C8B-B14F-4D97-AF65-F5344CB8AC3E}">
        <p14:creationId xmlns:p14="http://schemas.microsoft.com/office/powerpoint/2010/main" val="319723160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206760689"/>
              </p:ext>
            </p:extLst>
          </p:nvPr>
        </p:nvGraphicFramePr>
        <p:xfrm>
          <a:off x="720738" y="548680"/>
          <a:ext cx="7486500" cy="4248473"/>
        </p:xfrm>
        <a:graphic>
          <a:graphicData uri="http://schemas.openxmlformats.org/drawingml/2006/table">
            <a:tbl>
              <a:tblPr>
                <a:tableStyleId>{08FB837D-C827-4EFA-A057-4D05807E0F7C}</a:tableStyleId>
              </a:tblPr>
              <a:tblGrid>
                <a:gridCol w="1595050"/>
                <a:gridCol w="578053"/>
                <a:gridCol w="675575"/>
                <a:gridCol w="675575"/>
                <a:gridCol w="675575"/>
                <a:gridCol w="675575"/>
                <a:gridCol w="675575"/>
                <a:gridCol w="645174"/>
                <a:gridCol w="645174"/>
                <a:gridCol w="645174"/>
              </a:tblGrid>
              <a:tr h="719122">
                <a:tc>
                  <a:txBody>
                    <a:bodyPr/>
                    <a:lstStyle/>
                    <a:p>
                      <a:pPr algn="ctr" fontAlgn="b"/>
                      <a:endParaRPr lang="es-ES" sz="1600" b="1" i="0" u="none" strike="noStrike" dirty="0">
                        <a:latin typeface="Arial"/>
                      </a:endParaRPr>
                    </a:p>
                  </a:txBody>
                  <a:tcPr marL="5310" marR="5310" marT="5310" marB="0" anchor="b">
                    <a:solidFill>
                      <a:schemeClr val="accent5">
                        <a:lumMod val="20000"/>
                        <a:lumOff val="80000"/>
                      </a:schemeClr>
                    </a:solidFill>
                  </a:tcPr>
                </a:tc>
                <a:tc gridSpan="8">
                  <a:txBody>
                    <a:bodyPr/>
                    <a:lstStyle/>
                    <a:p>
                      <a:pPr algn="ctr" fontAlgn="b"/>
                      <a:r>
                        <a:rPr lang="es-ES" sz="1600" b="1" u="none" strike="noStrike" dirty="0"/>
                        <a:t>Evolución de la </a:t>
                      </a:r>
                      <a:r>
                        <a:rPr lang="es-ES" sz="1600" b="1" u="none" strike="noStrike" dirty="0" smtClean="0"/>
                        <a:t>población (millones de habitantes)</a:t>
                      </a:r>
                      <a:endParaRPr lang="es-ES" sz="1600" b="1" i="0" u="none" strike="noStrike" dirty="0">
                        <a:latin typeface="Arial"/>
                      </a:endParaRPr>
                    </a:p>
                  </a:txBody>
                  <a:tcPr marL="5310" marR="5310" marT="5310" marB="0" anchor="b">
                    <a:solidFill>
                      <a:schemeClr val="accent5">
                        <a:lumMod val="20000"/>
                        <a:lumOff val="8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algn="ctr" fontAlgn="b"/>
                      <a:endParaRPr lang="es-ES" sz="1600" b="1" i="0" u="none" strike="noStrike" dirty="0">
                        <a:latin typeface="Arial"/>
                      </a:endParaRPr>
                    </a:p>
                  </a:txBody>
                  <a:tcPr marL="5310" marR="5310" marT="5310" marB="0" anchor="b">
                    <a:blipFill>
                      <a:blip r:embed="rId2"/>
                      <a:tile tx="0" ty="0" sx="100000" sy="100000" flip="none" algn="tl"/>
                    </a:blipFill>
                  </a:tcPr>
                </a:tc>
                <a:tc>
                  <a:txBody>
                    <a:bodyPr/>
                    <a:lstStyle/>
                    <a:p>
                      <a:pPr algn="ctr" fontAlgn="b"/>
                      <a:endParaRPr lang="es-ES" sz="1600" b="1" i="0" u="none" strike="noStrike" dirty="0">
                        <a:latin typeface="Arial"/>
                      </a:endParaRPr>
                    </a:p>
                  </a:txBody>
                  <a:tcPr marL="5310" marR="5310" marT="5310" marB="0" anchor="b">
                    <a:solidFill>
                      <a:schemeClr val="accent5">
                        <a:lumMod val="20000"/>
                        <a:lumOff val="80000"/>
                      </a:schemeClr>
                    </a:solidFill>
                  </a:tcPr>
                </a:tc>
              </a:tr>
              <a:tr h="545459">
                <a:tc>
                  <a:txBody>
                    <a:bodyPr/>
                    <a:lstStyle/>
                    <a:p>
                      <a:pPr algn="l" fontAlgn="b"/>
                      <a:r>
                        <a:rPr lang="es-ES" sz="1600" b="1" u="none" strike="noStrike" dirty="0"/>
                        <a:t>                                                                                                                             </a:t>
                      </a:r>
                      <a:endParaRPr lang="es-ES" sz="1600" b="1" i="0" u="none" strike="noStrike" dirty="0">
                        <a:latin typeface="Arial"/>
                      </a:endParaRPr>
                    </a:p>
                  </a:txBody>
                  <a:tcPr marL="5310" marR="5310" marT="5310" marB="0" anchor="b">
                    <a:solidFill>
                      <a:schemeClr val="accent5">
                        <a:lumMod val="20000"/>
                        <a:lumOff val="80000"/>
                      </a:schemeClr>
                    </a:solidFill>
                  </a:tcPr>
                </a:tc>
                <a:tc>
                  <a:txBody>
                    <a:bodyPr/>
                    <a:lstStyle/>
                    <a:p>
                      <a:pPr algn="ctr" fontAlgn="b"/>
                      <a:r>
                        <a:rPr lang="es-ES" sz="1600" b="1" u="none" strike="noStrike" dirty="0"/>
                        <a:t>1950</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1" u="none" strike="noStrike" dirty="0"/>
                        <a:t>1960</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1" u="none" strike="noStrike" dirty="0"/>
                        <a:t>1970</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1" u="none" strike="noStrike" dirty="0"/>
                        <a:t>1980</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1" u="none" strike="noStrike" dirty="0"/>
                        <a:t>1990</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1" u="none" strike="noStrike" dirty="0"/>
                        <a:t>2000</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1" u="none" strike="noStrike" dirty="0"/>
                        <a:t>2002</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1" i="0" u="none" strike="noStrike" dirty="0" smtClean="0">
                          <a:latin typeface="+mn-lt"/>
                        </a:rPr>
                        <a:t>2010</a:t>
                      </a:r>
                      <a:endParaRPr lang="es-ES" sz="1600" b="1" i="0" u="none" strike="noStrike" dirty="0">
                        <a:latin typeface="+mn-lt"/>
                      </a:endParaRPr>
                    </a:p>
                  </a:txBody>
                  <a:tcPr marL="5310" marR="5310" marT="5310" marB="0" anchor="ctr">
                    <a:solidFill>
                      <a:schemeClr val="accent5">
                        <a:lumMod val="20000"/>
                        <a:lumOff val="80000"/>
                      </a:schemeClr>
                    </a:solidFill>
                  </a:tcPr>
                </a:tc>
                <a:tc>
                  <a:txBody>
                    <a:bodyPr/>
                    <a:lstStyle/>
                    <a:p>
                      <a:pPr algn="ctr" fontAlgn="b"/>
                      <a:r>
                        <a:rPr lang="es-ES" sz="1600" b="1" i="0" u="none" strike="noStrike" dirty="0" smtClean="0">
                          <a:latin typeface="+mn-lt"/>
                        </a:rPr>
                        <a:t>2015</a:t>
                      </a:r>
                      <a:endParaRPr lang="es-ES" sz="1600" b="1" i="0" u="none" strike="noStrike" dirty="0">
                        <a:latin typeface="+mn-lt"/>
                      </a:endParaRPr>
                    </a:p>
                  </a:txBody>
                  <a:tcPr marL="5310" marR="5310" marT="5310" marB="0" anchor="ctr">
                    <a:solidFill>
                      <a:schemeClr val="accent5">
                        <a:lumMod val="20000"/>
                        <a:lumOff val="80000"/>
                      </a:schemeClr>
                    </a:solidFill>
                  </a:tcPr>
                </a:tc>
              </a:tr>
              <a:tr h="334762">
                <a:tc>
                  <a:txBody>
                    <a:bodyPr/>
                    <a:lstStyle/>
                    <a:p>
                      <a:pPr algn="ctr" fontAlgn="b"/>
                      <a:r>
                        <a:rPr lang="es-ES" sz="1600" b="1" u="none" strike="noStrike" dirty="0" smtClean="0"/>
                        <a:t>  MUNDO</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1" u="none" strike="noStrike" dirty="0"/>
                        <a:t>2.519</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1" u="none" strike="noStrike" dirty="0"/>
                        <a:t>3.021</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1" u="none" strike="noStrike" dirty="0"/>
                        <a:t>3.692</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1" u="none" strike="noStrike" dirty="0"/>
                        <a:t>4.435</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1" u="none" strike="noStrike" dirty="0"/>
                        <a:t>5.264</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1" u="none" strike="noStrike" dirty="0"/>
                        <a:t>6.071</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1" u="none" strike="noStrike" dirty="0"/>
                        <a:t>6.225</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rtl="0" fontAlgn="b"/>
                      <a:r>
                        <a:rPr lang="es-ES" sz="1600" b="1" i="0" u="none" strike="noStrike" dirty="0">
                          <a:solidFill>
                            <a:srgbClr val="000000"/>
                          </a:solidFill>
                          <a:latin typeface="+mn-lt"/>
                        </a:rPr>
                        <a:t>6.987</a:t>
                      </a:r>
                    </a:p>
                  </a:txBody>
                  <a:tcPr marL="0" marR="0" marT="0" marB="0" anchor="ctr">
                    <a:solidFill>
                      <a:schemeClr val="accent5">
                        <a:lumMod val="20000"/>
                        <a:lumOff val="80000"/>
                      </a:schemeClr>
                    </a:solidFill>
                  </a:tcPr>
                </a:tc>
                <a:tc>
                  <a:txBody>
                    <a:bodyPr/>
                    <a:lstStyle/>
                    <a:p>
                      <a:pPr algn="ctr" rtl="0" fontAlgn="b"/>
                      <a:r>
                        <a:rPr lang="es-ES" sz="1600" b="1" i="0" u="none" strike="noStrike" dirty="0" smtClean="0">
                          <a:solidFill>
                            <a:srgbClr val="000000"/>
                          </a:solidFill>
                          <a:latin typeface="+mn-lt"/>
                        </a:rPr>
                        <a:t>7.376</a:t>
                      </a:r>
                      <a:endParaRPr lang="es-ES" sz="1600" b="1" i="0" u="none" strike="noStrike" dirty="0">
                        <a:solidFill>
                          <a:srgbClr val="000000"/>
                        </a:solidFill>
                        <a:latin typeface="+mn-lt"/>
                      </a:endParaRPr>
                    </a:p>
                  </a:txBody>
                  <a:tcPr marL="0" marR="0" marT="0" marB="0" anchor="ctr">
                    <a:solidFill>
                      <a:schemeClr val="accent5">
                        <a:lumMod val="20000"/>
                        <a:lumOff val="80000"/>
                      </a:schemeClr>
                    </a:solidFill>
                  </a:tcPr>
                </a:tc>
              </a:tr>
              <a:tr h="334762">
                <a:tc>
                  <a:txBody>
                    <a:bodyPr/>
                    <a:lstStyle/>
                    <a:p>
                      <a:pPr algn="ctr" fontAlgn="b"/>
                      <a:r>
                        <a:rPr lang="es-ES" sz="1600" u="none" strike="noStrike" dirty="0" smtClean="0"/>
                        <a:t>  AFRICA</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221</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277</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357</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470</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622</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796</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832</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rtl="0" fontAlgn="b"/>
                      <a:r>
                        <a:rPr lang="es-ES" sz="1600" b="0" i="0" u="none" strike="noStrike" dirty="0">
                          <a:solidFill>
                            <a:srgbClr val="000000"/>
                          </a:solidFill>
                          <a:latin typeface="+mn-lt"/>
                        </a:rPr>
                        <a:t>1.051</a:t>
                      </a:r>
                    </a:p>
                  </a:txBody>
                  <a:tcPr marL="0" marR="0" marT="0" marB="0" anchor="ctr">
                    <a:solidFill>
                      <a:schemeClr val="accent5">
                        <a:lumMod val="20000"/>
                        <a:lumOff val="80000"/>
                      </a:schemeClr>
                    </a:solidFill>
                  </a:tcPr>
                </a:tc>
                <a:tc>
                  <a:txBody>
                    <a:bodyPr/>
                    <a:lstStyle/>
                    <a:p>
                      <a:pPr algn="ctr" rtl="0" fontAlgn="b"/>
                      <a:r>
                        <a:rPr lang="es-ES" sz="1600" b="0" i="0" u="none" strike="noStrike" dirty="0" smtClean="0">
                          <a:solidFill>
                            <a:srgbClr val="000000"/>
                          </a:solidFill>
                          <a:latin typeface="+mn-lt"/>
                        </a:rPr>
                        <a:t>1.113</a:t>
                      </a:r>
                      <a:endParaRPr lang="es-ES" sz="1600" b="0" i="0" u="none" strike="noStrike" dirty="0">
                        <a:solidFill>
                          <a:srgbClr val="000000"/>
                        </a:solidFill>
                        <a:latin typeface="+mn-lt"/>
                      </a:endParaRPr>
                    </a:p>
                  </a:txBody>
                  <a:tcPr marL="0" marR="0" marT="0" marB="0" anchor="ctr">
                    <a:solidFill>
                      <a:schemeClr val="accent5">
                        <a:lumMod val="20000"/>
                        <a:lumOff val="80000"/>
                      </a:schemeClr>
                    </a:solidFill>
                  </a:tcPr>
                </a:tc>
              </a:tr>
              <a:tr h="784918">
                <a:tc>
                  <a:txBody>
                    <a:bodyPr/>
                    <a:lstStyle/>
                    <a:p>
                      <a:pPr algn="ctr" fontAlgn="b"/>
                      <a:r>
                        <a:rPr lang="es-ES" sz="1600" u="none" strike="noStrike" dirty="0" smtClean="0"/>
                        <a:t>  AMERICA </a:t>
                      </a:r>
                      <a:r>
                        <a:rPr lang="es-ES" sz="1600" u="none" strike="noStrike" dirty="0"/>
                        <a:t>LATINA Y </a:t>
                      </a:r>
                      <a:r>
                        <a:rPr lang="es-ES" sz="1600" u="none" strike="noStrike" dirty="0" smtClean="0"/>
                        <a:t>      CARIBE</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167</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218</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285</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361</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442</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520</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535</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rtl="0" fontAlgn="b"/>
                      <a:r>
                        <a:rPr lang="es-ES" sz="1600" b="0" i="0" u="none" strike="noStrike" dirty="0">
                          <a:solidFill>
                            <a:srgbClr val="000000"/>
                          </a:solidFill>
                          <a:latin typeface="+mn-lt"/>
                        </a:rPr>
                        <a:t>596</a:t>
                      </a:r>
                    </a:p>
                  </a:txBody>
                  <a:tcPr marL="0" marR="0" marT="0" marB="0" anchor="ctr">
                    <a:solidFill>
                      <a:schemeClr val="accent5">
                        <a:lumMod val="20000"/>
                        <a:lumOff val="80000"/>
                      </a:schemeClr>
                    </a:solidFill>
                  </a:tcPr>
                </a:tc>
                <a:tc>
                  <a:txBody>
                    <a:bodyPr/>
                    <a:lstStyle/>
                    <a:p>
                      <a:pPr algn="ctr" rtl="0" fontAlgn="b"/>
                      <a:r>
                        <a:rPr lang="es-ES" sz="1600" b="0" i="0" u="none" strike="noStrike" dirty="0" smtClean="0">
                          <a:solidFill>
                            <a:srgbClr val="000000"/>
                          </a:solidFill>
                          <a:latin typeface="+mn-lt"/>
                        </a:rPr>
                        <a:t>681</a:t>
                      </a:r>
                      <a:endParaRPr lang="es-ES" sz="1600" b="0" i="0" u="none" strike="noStrike" dirty="0">
                        <a:solidFill>
                          <a:srgbClr val="000000"/>
                        </a:solidFill>
                        <a:latin typeface="+mn-lt"/>
                      </a:endParaRPr>
                    </a:p>
                  </a:txBody>
                  <a:tcPr marL="0" marR="0" marT="0" marB="0" anchor="ctr">
                    <a:solidFill>
                      <a:schemeClr val="accent5">
                        <a:lumMod val="20000"/>
                        <a:lumOff val="80000"/>
                      </a:schemeClr>
                    </a:solidFill>
                  </a:tcPr>
                </a:tc>
              </a:tr>
              <a:tr h="525164">
                <a:tc>
                  <a:txBody>
                    <a:bodyPr/>
                    <a:lstStyle/>
                    <a:p>
                      <a:pPr algn="ctr" fontAlgn="b"/>
                      <a:r>
                        <a:rPr lang="es-ES" sz="1600" u="none" strike="noStrike" dirty="0" smtClean="0"/>
                        <a:t>  NORTE </a:t>
                      </a:r>
                      <a:r>
                        <a:rPr lang="es-ES" sz="1600" u="none" strike="noStrike" dirty="0"/>
                        <a:t>DE AMÉRICA</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172</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204</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232</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256</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284</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316</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smtClean="0"/>
                        <a:t>322 </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rtl="0" fontAlgn="b"/>
                      <a:r>
                        <a:rPr lang="es-ES" sz="1600" b="0" i="0" u="none" strike="noStrike" dirty="0">
                          <a:solidFill>
                            <a:srgbClr val="000000"/>
                          </a:solidFill>
                          <a:latin typeface="+mn-lt"/>
                        </a:rPr>
                        <a:t>346</a:t>
                      </a:r>
                    </a:p>
                  </a:txBody>
                  <a:tcPr marL="0" marR="0" marT="0" marB="0" anchor="ctr">
                    <a:solidFill>
                      <a:schemeClr val="accent5">
                        <a:lumMod val="20000"/>
                        <a:lumOff val="80000"/>
                      </a:schemeClr>
                    </a:solidFill>
                  </a:tcPr>
                </a:tc>
                <a:tc>
                  <a:txBody>
                    <a:bodyPr/>
                    <a:lstStyle/>
                    <a:p>
                      <a:pPr algn="ctr" rtl="0" fontAlgn="b"/>
                      <a:r>
                        <a:rPr lang="es-ES" sz="1600" b="0" i="0" u="none" strike="noStrike" dirty="0" smtClean="0">
                          <a:solidFill>
                            <a:srgbClr val="000000"/>
                          </a:solidFill>
                          <a:latin typeface="+mn-lt"/>
                        </a:rPr>
                        <a:t>388</a:t>
                      </a:r>
                      <a:endParaRPr lang="es-ES" sz="1600" b="0" i="0" u="none" strike="noStrike" dirty="0">
                        <a:solidFill>
                          <a:srgbClr val="000000"/>
                        </a:solidFill>
                        <a:latin typeface="+mn-lt"/>
                      </a:endParaRPr>
                    </a:p>
                  </a:txBody>
                  <a:tcPr marL="0" marR="0" marT="0" marB="0" anchor="ctr">
                    <a:solidFill>
                      <a:schemeClr val="accent5">
                        <a:lumMod val="20000"/>
                        <a:lumOff val="80000"/>
                      </a:schemeClr>
                    </a:solidFill>
                  </a:tcPr>
                </a:tc>
              </a:tr>
              <a:tr h="334762">
                <a:tc>
                  <a:txBody>
                    <a:bodyPr/>
                    <a:lstStyle/>
                    <a:p>
                      <a:pPr algn="ctr" fontAlgn="b"/>
                      <a:r>
                        <a:rPr lang="es-ES" sz="1600" u="none" strike="noStrike" dirty="0" smtClean="0"/>
                        <a:t>  ASIA</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1.398</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1.701</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2.143</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2.632</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3.168</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3.680</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3.776</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b="0" i="0" u="none" strike="noStrike" dirty="0" smtClean="0">
                          <a:solidFill>
                            <a:srgbClr val="000000"/>
                          </a:solidFill>
                          <a:latin typeface="+mn-lt"/>
                        </a:rPr>
                        <a:t>4.216</a:t>
                      </a:r>
                      <a:endParaRPr lang="es-ES" sz="1600" b="0" i="0" u="none" strike="noStrike" dirty="0">
                        <a:solidFill>
                          <a:srgbClr val="000000"/>
                        </a:solidFill>
                        <a:latin typeface="+mn-lt"/>
                      </a:endParaRPr>
                    </a:p>
                  </a:txBody>
                  <a:tcPr marL="0" marR="0" marT="0" marB="0" anchor="ctr">
                    <a:solidFill>
                      <a:schemeClr val="accent5">
                        <a:lumMod val="20000"/>
                        <a:lumOff val="80000"/>
                      </a:schemeClr>
                    </a:solidFill>
                  </a:tcPr>
                </a:tc>
                <a:tc>
                  <a:txBody>
                    <a:bodyPr/>
                    <a:lstStyle/>
                    <a:p>
                      <a:pPr algn="ctr" fontAlgn="b"/>
                      <a:r>
                        <a:rPr lang="es-ES" sz="1600" b="0" i="0" u="none" strike="noStrike" dirty="0" smtClean="0">
                          <a:solidFill>
                            <a:srgbClr val="000000"/>
                          </a:solidFill>
                          <a:latin typeface="+mn-lt"/>
                        </a:rPr>
                        <a:t>4.366</a:t>
                      </a:r>
                      <a:endParaRPr lang="es-ES" sz="1600" b="0" i="0" u="none" strike="noStrike" dirty="0">
                        <a:solidFill>
                          <a:srgbClr val="000000"/>
                        </a:solidFill>
                        <a:latin typeface="+mn-lt"/>
                      </a:endParaRPr>
                    </a:p>
                  </a:txBody>
                  <a:tcPr marL="0" marR="0" marT="0" marB="0" anchor="ctr">
                    <a:solidFill>
                      <a:schemeClr val="accent5">
                        <a:lumMod val="20000"/>
                        <a:lumOff val="80000"/>
                      </a:schemeClr>
                    </a:solidFill>
                  </a:tcPr>
                </a:tc>
              </a:tr>
              <a:tr h="334762">
                <a:tc>
                  <a:txBody>
                    <a:bodyPr/>
                    <a:lstStyle/>
                    <a:p>
                      <a:pPr algn="ctr" fontAlgn="b"/>
                      <a:r>
                        <a:rPr lang="es-ES" sz="1600" u="none" strike="noStrike" dirty="0" smtClean="0"/>
                        <a:t>  EUROPA</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547</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604</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656</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692</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721</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728</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727</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rtl="0" fontAlgn="b"/>
                      <a:r>
                        <a:rPr lang="es-ES" sz="1600" b="0" i="0" u="none" strike="noStrike" dirty="0">
                          <a:solidFill>
                            <a:srgbClr val="000000"/>
                          </a:solidFill>
                          <a:latin typeface="+mn-lt"/>
                        </a:rPr>
                        <a:t>740</a:t>
                      </a:r>
                    </a:p>
                  </a:txBody>
                  <a:tcPr marL="0" marR="0" marT="0" marB="0" anchor="ctr">
                    <a:solidFill>
                      <a:schemeClr val="accent5">
                        <a:lumMod val="20000"/>
                        <a:lumOff val="80000"/>
                      </a:schemeClr>
                    </a:solidFill>
                  </a:tcPr>
                </a:tc>
                <a:tc>
                  <a:txBody>
                    <a:bodyPr/>
                    <a:lstStyle/>
                    <a:p>
                      <a:pPr algn="ctr" rtl="0" fontAlgn="b"/>
                      <a:r>
                        <a:rPr lang="es-ES" sz="1600" b="0" i="0" u="none" strike="noStrike" dirty="0" smtClean="0">
                          <a:solidFill>
                            <a:srgbClr val="000000"/>
                          </a:solidFill>
                          <a:latin typeface="+mn-lt"/>
                        </a:rPr>
                        <a:t>788</a:t>
                      </a:r>
                      <a:endParaRPr lang="es-ES" sz="1600" b="0" i="0" u="none" strike="noStrike" dirty="0">
                        <a:solidFill>
                          <a:srgbClr val="000000"/>
                        </a:solidFill>
                        <a:latin typeface="+mn-lt"/>
                      </a:endParaRPr>
                    </a:p>
                  </a:txBody>
                  <a:tcPr marL="0" marR="0" marT="0" marB="0" anchor="ctr">
                    <a:solidFill>
                      <a:schemeClr val="accent5">
                        <a:lumMod val="20000"/>
                        <a:lumOff val="80000"/>
                      </a:schemeClr>
                    </a:solidFill>
                  </a:tcPr>
                </a:tc>
              </a:tr>
              <a:tr h="334762">
                <a:tc>
                  <a:txBody>
                    <a:bodyPr/>
                    <a:lstStyle/>
                    <a:p>
                      <a:pPr algn="ctr" fontAlgn="b"/>
                      <a:r>
                        <a:rPr lang="es-ES" sz="1600" u="none" strike="noStrike" dirty="0" smtClean="0"/>
                        <a:t>  OCEANÍA</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12,8</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15,9</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19,4</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22,8</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26,7</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31,0</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fontAlgn="b"/>
                      <a:r>
                        <a:rPr lang="es-ES" sz="1600" u="none" strike="noStrike" dirty="0"/>
                        <a:t>31,8</a:t>
                      </a:r>
                      <a:endParaRPr lang="es-ES" sz="1600" b="1" i="0" u="none" strike="noStrike" dirty="0">
                        <a:latin typeface="Arial"/>
                      </a:endParaRPr>
                    </a:p>
                  </a:txBody>
                  <a:tcPr marL="5310" marR="5310" marT="5310" marB="0" anchor="ctr">
                    <a:solidFill>
                      <a:schemeClr val="accent5">
                        <a:lumMod val="20000"/>
                        <a:lumOff val="80000"/>
                      </a:schemeClr>
                    </a:solidFill>
                  </a:tcPr>
                </a:tc>
                <a:tc>
                  <a:txBody>
                    <a:bodyPr/>
                    <a:lstStyle/>
                    <a:p>
                      <a:pPr algn="ctr" rtl="0" fontAlgn="b"/>
                      <a:r>
                        <a:rPr lang="es-ES" sz="1600" b="0" i="0" u="none" strike="noStrike" dirty="0" smtClean="0">
                          <a:solidFill>
                            <a:srgbClr val="000000"/>
                          </a:solidFill>
                          <a:latin typeface="+mn-lt"/>
                        </a:rPr>
                        <a:t>34</a:t>
                      </a:r>
                      <a:endParaRPr lang="es-ES" sz="1600" b="0" i="0" u="none" strike="noStrike" dirty="0">
                        <a:solidFill>
                          <a:srgbClr val="000000"/>
                        </a:solidFill>
                        <a:latin typeface="+mn-lt"/>
                      </a:endParaRPr>
                    </a:p>
                  </a:txBody>
                  <a:tcPr marL="0" marR="0" marT="0" marB="0" anchor="ctr">
                    <a:solidFill>
                      <a:schemeClr val="accent5">
                        <a:lumMod val="20000"/>
                        <a:lumOff val="80000"/>
                      </a:schemeClr>
                    </a:solidFill>
                  </a:tcPr>
                </a:tc>
                <a:tc>
                  <a:txBody>
                    <a:bodyPr/>
                    <a:lstStyle/>
                    <a:p>
                      <a:pPr algn="ctr" rtl="0" fontAlgn="b"/>
                      <a:r>
                        <a:rPr lang="es-ES" sz="1600" b="0" i="0" u="none" strike="noStrike" dirty="0" smtClean="0">
                          <a:solidFill>
                            <a:srgbClr val="000000"/>
                          </a:solidFill>
                          <a:latin typeface="+mn-lt"/>
                        </a:rPr>
                        <a:t>37</a:t>
                      </a:r>
                      <a:endParaRPr lang="es-ES" sz="1600" b="0" i="0" u="none" strike="noStrike" dirty="0">
                        <a:solidFill>
                          <a:srgbClr val="000000"/>
                        </a:solidFill>
                        <a:latin typeface="+mn-lt"/>
                      </a:endParaRPr>
                    </a:p>
                  </a:txBody>
                  <a:tcPr marL="0" marR="0" marT="0" marB="0" anchor="ctr">
                    <a:solidFill>
                      <a:schemeClr val="accent5">
                        <a:lumMod val="20000"/>
                        <a:lumOff val="80000"/>
                      </a:schemeClr>
                    </a:solidFill>
                  </a:tcPr>
                </a:tc>
              </a:tr>
            </a:tbl>
          </a:graphicData>
        </a:graphic>
      </p:graphicFrame>
      <p:sp>
        <p:nvSpPr>
          <p:cNvPr id="5" name="4 CuadroTexto"/>
          <p:cNvSpPr txBox="1"/>
          <p:nvPr/>
        </p:nvSpPr>
        <p:spPr>
          <a:xfrm>
            <a:off x="3870373" y="4824973"/>
            <a:ext cx="4464496" cy="246221"/>
          </a:xfrm>
          <a:prstGeom prst="rect">
            <a:avLst/>
          </a:prstGeom>
          <a:noFill/>
        </p:spPr>
        <p:txBody>
          <a:bodyPr wrap="square" rtlCol="0">
            <a:spAutoFit/>
          </a:bodyPr>
          <a:lstStyle/>
          <a:p>
            <a:pPr algn="r"/>
            <a:r>
              <a:rPr lang="es-ES" sz="1000" dirty="0" smtClean="0"/>
              <a:t>Fuente: </a:t>
            </a:r>
            <a:r>
              <a:rPr lang="es-ES" sz="1000" dirty="0" err="1" smtClean="0"/>
              <a:t>Population</a:t>
            </a:r>
            <a:r>
              <a:rPr lang="es-ES" sz="1000" dirty="0" smtClean="0"/>
              <a:t> Reference Bureau (2016)</a:t>
            </a:r>
            <a:endParaRPr lang="es-ES" sz="1000" dirty="0"/>
          </a:p>
        </p:txBody>
      </p:sp>
      <p:sp>
        <p:nvSpPr>
          <p:cNvPr id="6" name="5 CuadroTexto"/>
          <p:cNvSpPr txBox="1"/>
          <p:nvPr/>
        </p:nvSpPr>
        <p:spPr>
          <a:xfrm>
            <a:off x="859432" y="620688"/>
            <a:ext cx="6021882" cy="369332"/>
          </a:xfrm>
          <a:prstGeom prst="rect">
            <a:avLst/>
          </a:prstGeom>
          <a:solidFill>
            <a:schemeClr val="accent5">
              <a:lumMod val="20000"/>
              <a:lumOff val="80000"/>
            </a:schemeClr>
          </a:solidFill>
        </p:spPr>
        <p:txBody>
          <a:bodyPr wrap="square" rtlCol="0">
            <a:spAutoFit/>
          </a:bodyPr>
          <a:lstStyle/>
          <a:p>
            <a:r>
              <a:rPr lang="es-ES" b="1" dirty="0" smtClean="0"/>
              <a:t>Evolución de la población mundial (1950- 2015)</a:t>
            </a:r>
            <a:endParaRPr lang="es-ES" b="1" dirty="0"/>
          </a:p>
        </p:txBody>
      </p:sp>
      <p:sp>
        <p:nvSpPr>
          <p:cNvPr id="3" name="2 Rectángulo"/>
          <p:cNvSpPr/>
          <p:nvPr/>
        </p:nvSpPr>
        <p:spPr>
          <a:xfrm>
            <a:off x="610348" y="5243135"/>
            <a:ext cx="7768852" cy="1338828"/>
          </a:xfrm>
          <a:prstGeom prst="rect">
            <a:avLst/>
          </a:prstGeom>
        </p:spPr>
        <p:txBody>
          <a:bodyPr wrap="square">
            <a:spAutoFit/>
          </a:bodyPr>
          <a:lstStyle/>
          <a:p>
            <a:pPr>
              <a:spcAft>
                <a:spcPts val="600"/>
              </a:spcAft>
            </a:pPr>
            <a:r>
              <a:rPr lang="es-ES" sz="1600" dirty="0" smtClean="0"/>
              <a:t>Hay </a:t>
            </a:r>
            <a:r>
              <a:rPr lang="es-ES" sz="1600" dirty="0"/>
              <a:t>dos patrones en el crecimiento de la población marcadamente distintos: </a:t>
            </a:r>
            <a:endParaRPr lang="es-ES" sz="1600" dirty="0" smtClean="0"/>
          </a:p>
          <a:p>
            <a:pPr marL="800100" lvl="1" indent="-342900">
              <a:spcAft>
                <a:spcPts val="600"/>
              </a:spcAft>
              <a:buFont typeface="Arial" panose="020B0604020202020204" pitchFamily="34" charset="0"/>
              <a:buChar char="•"/>
            </a:pPr>
            <a:r>
              <a:rPr lang="es-ES" sz="1600" dirty="0" smtClean="0"/>
              <a:t>Poco </a:t>
            </a:r>
            <a:r>
              <a:rPr lang="es-ES" sz="1600" dirty="0"/>
              <a:t>crecimiento o incluso un descenso en la mayoría de los países </a:t>
            </a:r>
            <a:r>
              <a:rPr lang="es-ES" sz="1600" dirty="0" smtClean="0"/>
              <a:t>ricos</a:t>
            </a:r>
          </a:p>
          <a:p>
            <a:pPr marL="800100" lvl="1" indent="-342900">
              <a:spcAft>
                <a:spcPts val="600"/>
              </a:spcAft>
              <a:buFont typeface="Arial" panose="020B0604020202020204" pitchFamily="34" charset="0"/>
              <a:buChar char="•"/>
            </a:pPr>
            <a:r>
              <a:rPr lang="es-ES" sz="1600" dirty="0" smtClean="0"/>
              <a:t>Continuo </a:t>
            </a:r>
            <a:r>
              <a:rPr lang="es-ES" sz="1600" dirty="0"/>
              <a:t>y rápido crecimiento en los países más pobres</a:t>
            </a:r>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394363847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755576" y="692696"/>
            <a:ext cx="7200900" cy="5616624"/>
          </a:xfrm>
        </p:spPr>
        <p:txBody>
          <a:bodyPr>
            <a:normAutofit/>
          </a:bodyPr>
          <a:lstStyle/>
          <a:p>
            <a:pPr algn="just"/>
            <a:r>
              <a:rPr lang="es-ES" sz="1600" b="1" dirty="0" smtClean="0"/>
              <a:t>Diversidad de los espacios rurales españoles:</a:t>
            </a:r>
          </a:p>
          <a:p>
            <a:pPr algn="just"/>
            <a:r>
              <a:rPr lang="es-ES" sz="1600" dirty="0" smtClean="0"/>
              <a:t>Las </a:t>
            </a:r>
            <a:r>
              <a:rPr lang="es-ES" sz="1600" dirty="0"/>
              <a:t>comunidades autónomas con menor densidad de población son Castilla-La Mancha, Extremadura, Castilla y León y Aragón, todas por debajo de 30 habitantes por km2, 3,5 veces menos que la media nacional. </a:t>
            </a:r>
            <a:r>
              <a:rPr lang="es-ES" sz="1600" dirty="0" smtClean="0"/>
              <a:t>A </a:t>
            </a:r>
            <a:r>
              <a:rPr lang="es-ES" sz="1600" dirty="0"/>
              <a:t>estas regiones no se las dota de los servicios sociales, sanitarios, educativos, ofertas de ocio, comercio o cultura necesarios para una adecuada calidad de vida. Prestaciones que sí ofertan otras áreas con mejor situación </a:t>
            </a:r>
            <a:r>
              <a:rPr lang="es-ES" sz="1600" dirty="0" smtClean="0"/>
              <a:t>demográfica.</a:t>
            </a:r>
          </a:p>
          <a:p>
            <a:pPr algn="just"/>
            <a:r>
              <a:rPr lang="es-ES" sz="1600" dirty="0" smtClean="0"/>
              <a:t>Alta </a:t>
            </a:r>
            <a:r>
              <a:rPr lang="es-ES" sz="1600" dirty="0"/>
              <a:t>dispersión: núcleos de población aislados, con viviendas rurales y de difícil acceso, sobre todo en invierno. Son los '</a:t>
            </a:r>
            <a:r>
              <a:rPr lang="es-ES" sz="1600" dirty="0" err="1"/>
              <a:t>concellos</a:t>
            </a:r>
            <a:r>
              <a:rPr lang="es-ES" sz="1600" dirty="0"/>
              <a:t>', parroquias y lugares que abundan en el norte de </a:t>
            </a:r>
            <a:r>
              <a:rPr lang="es-ES" sz="1600" dirty="0" smtClean="0"/>
              <a:t>España y en las zonas de montaña, donde Galicia </a:t>
            </a:r>
            <a:r>
              <a:rPr lang="es-ES" sz="1600" dirty="0"/>
              <a:t>lidera la lista de regiones con algo más de 30.000 de estas entidades, seguida de Asturias, con casi 7.000. </a:t>
            </a:r>
            <a:r>
              <a:rPr lang="es-ES" sz="1600" dirty="0" smtClean="0"/>
              <a:t> Las </a:t>
            </a:r>
            <a:r>
              <a:rPr lang="es-ES" sz="1600" dirty="0"/>
              <a:t>poblaciones que más habitantes pierden proporcionalmente en los últimos años son las que tienen </a:t>
            </a:r>
            <a:r>
              <a:rPr lang="es-ES" sz="1600" dirty="0" smtClean="0"/>
              <a:t>menos de 1.000 </a:t>
            </a:r>
            <a:r>
              <a:rPr lang="es-ES" sz="1600" dirty="0"/>
              <a:t>habitantes</a:t>
            </a:r>
            <a:r>
              <a:rPr lang="es-ES" sz="1600" dirty="0" smtClean="0"/>
              <a:t>.</a:t>
            </a:r>
          </a:p>
          <a:p>
            <a:pPr algn="just"/>
            <a:r>
              <a:rPr lang="es-ES" sz="1600" dirty="0" smtClean="0"/>
              <a:t>Castilla </a:t>
            </a:r>
            <a:r>
              <a:rPr lang="es-ES" sz="1600" dirty="0"/>
              <a:t>y León, Asturias, </a:t>
            </a:r>
            <a:r>
              <a:rPr lang="es-ES" sz="1600" dirty="0" smtClean="0"/>
              <a:t>Galicia y </a:t>
            </a:r>
            <a:r>
              <a:rPr lang="es-ES" sz="1600" dirty="0"/>
              <a:t>Aragón son las comunidades autónomas </a:t>
            </a:r>
            <a:r>
              <a:rPr lang="es-ES" sz="1600" dirty="0" smtClean="0"/>
              <a:t>más </a:t>
            </a:r>
            <a:r>
              <a:rPr lang="es-ES" sz="1600" dirty="0"/>
              <a:t>envejecidas con proporciones de </a:t>
            </a:r>
            <a:r>
              <a:rPr lang="es-ES" sz="1600" dirty="0" smtClean="0"/>
              <a:t>personas mayores </a:t>
            </a:r>
            <a:r>
              <a:rPr lang="es-ES" sz="1600" dirty="0"/>
              <a:t>que superan el 21%. Canarias, </a:t>
            </a:r>
            <a:r>
              <a:rPr lang="es-ES" sz="1600" dirty="0" smtClean="0"/>
              <a:t>Murcia </a:t>
            </a:r>
            <a:r>
              <a:rPr lang="es-ES" sz="1600" dirty="0"/>
              <a:t>y </a:t>
            </a:r>
            <a:r>
              <a:rPr lang="es-ES" sz="1600" dirty="0" smtClean="0"/>
              <a:t>Baleares </a:t>
            </a:r>
            <a:r>
              <a:rPr lang="es-ES" sz="1600" dirty="0"/>
              <a:t>son las comunidades con proporciones </a:t>
            </a:r>
            <a:r>
              <a:rPr lang="es-ES" sz="1600" dirty="0" smtClean="0"/>
              <a:t>más </a:t>
            </a:r>
            <a:r>
              <a:rPr lang="es-ES" sz="1600" dirty="0"/>
              <a:t>bajas, por debajo del 16</a:t>
            </a:r>
            <a:r>
              <a:rPr lang="es-ES" sz="1600" dirty="0" smtClean="0"/>
              <a:t>%.</a:t>
            </a:r>
          </a:p>
          <a:p>
            <a:pPr algn="just"/>
            <a:r>
              <a:rPr lang="es-ES" sz="1600" dirty="0"/>
              <a:t>36 provincias españolas han perdido población en 2016 respecto a 2015. En algunos casos, este descenso supera el 1% de su población. Un peculiar listado que encabezan Zamora (-1,57%), Ávila (-1,24%), Cuenca (-1,24%) y Ourense (-1,22%).</a:t>
            </a:r>
          </a:p>
          <a:p>
            <a:pPr algn="just"/>
            <a:endParaRPr lang="es-ES" sz="1600" dirty="0"/>
          </a:p>
          <a:p>
            <a:pPr algn="just"/>
            <a:endParaRPr lang="es-ES" sz="1600" dirty="0"/>
          </a:p>
        </p:txBody>
      </p:sp>
    </p:spTree>
    <p:extLst>
      <p:ext uri="{BB962C8B-B14F-4D97-AF65-F5344CB8AC3E}">
        <p14:creationId xmlns:p14="http://schemas.microsoft.com/office/powerpoint/2010/main" val="408560830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53268"/>
            <a:ext cx="802693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860032" y="5805972"/>
            <a:ext cx="3713837" cy="369332"/>
          </a:xfrm>
          <a:prstGeom prst="rect">
            <a:avLst/>
          </a:prstGeom>
        </p:spPr>
        <p:txBody>
          <a:bodyPr wrap="none">
            <a:spAutoFit/>
          </a:bodyPr>
          <a:lstStyle/>
          <a:p>
            <a:r>
              <a:rPr lang="es-ES" dirty="0"/>
              <a:t>Fuente: envejecimiento.csic.es (2017)</a:t>
            </a:r>
          </a:p>
        </p:txBody>
      </p:sp>
    </p:spTree>
    <p:extLst>
      <p:ext uri="{BB962C8B-B14F-4D97-AF65-F5344CB8AC3E}">
        <p14:creationId xmlns:p14="http://schemas.microsoft.com/office/powerpoint/2010/main" val="425830925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4294967295"/>
          </p:nvPr>
        </p:nvSpPr>
        <p:spPr>
          <a:xfrm>
            <a:off x="611560" y="498440"/>
            <a:ext cx="7848872" cy="6170920"/>
          </a:xfrm>
          <a:prstGeom prst="rect">
            <a:avLst/>
          </a:prstGeom>
        </p:spPr>
        <p:txBody>
          <a:bodyPr wrap="square">
            <a:spAutoFit/>
          </a:bodyPr>
          <a:lstStyle/>
          <a:p>
            <a:pPr marL="82550" indent="0" algn="just">
              <a:buNone/>
            </a:pPr>
            <a:r>
              <a:rPr lang="es-ES" sz="1800" dirty="0"/>
              <a:t>Un cambio demográfico que pondrá a prueba la propia sostenibilidad del Estado del Bienestar, por su incidencia principalmente en los sistemas de pensiones, de salud y de servicios sociales (atención a mayores, dependientes...). </a:t>
            </a:r>
            <a:endParaRPr lang="es-ES" sz="1800" dirty="0" smtClean="0"/>
          </a:p>
          <a:p>
            <a:pPr marL="82550" indent="0" algn="just">
              <a:buNone/>
            </a:pPr>
            <a:r>
              <a:rPr lang="es-ES" sz="1800" dirty="0" smtClean="0"/>
              <a:t>Este </a:t>
            </a:r>
            <a:r>
              <a:rPr lang="es-ES" sz="1800" dirty="0"/>
              <a:t>fenómeno se ve ya con toda su crudeza en el mundo rural, en la España de los pueblos y en la que se debe actuar de forma urgente a tenor del acuerdo </a:t>
            </a:r>
            <a:r>
              <a:rPr lang="es-ES" sz="1800" dirty="0" smtClean="0"/>
              <a:t>político.</a:t>
            </a:r>
          </a:p>
          <a:p>
            <a:pPr marL="82550" indent="0" algn="just">
              <a:buNone/>
            </a:pPr>
            <a:r>
              <a:rPr lang="es-ES" sz="1800" dirty="0" smtClean="0"/>
              <a:t>Está </a:t>
            </a:r>
            <a:r>
              <a:rPr lang="es-ES" sz="1800" dirty="0"/>
              <a:t>aumentando el número de personas que necesitan cuidados, que en gran parte de los casos se llevan a cabo por parte de los </a:t>
            </a:r>
            <a:r>
              <a:rPr lang="es-ES" sz="1800" dirty="0" smtClean="0"/>
              <a:t>familiares, y tres de cada cuatro casos por mujeres.</a:t>
            </a:r>
          </a:p>
          <a:p>
            <a:pPr marL="82550" indent="0" algn="just">
              <a:buNone/>
            </a:pPr>
            <a:r>
              <a:rPr lang="es-ES" sz="1800" dirty="0" smtClean="0"/>
              <a:t>826.000 </a:t>
            </a:r>
            <a:r>
              <a:rPr lang="es-ES" sz="1800" dirty="0"/>
              <a:t>personas reciben prestaciones para la dependencia, </a:t>
            </a:r>
            <a:r>
              <a:rPr lang="es-ES" sz="1800" dirty="0" smtClean="0"/>
              <a:t> de los 1,2 millones de solicitantes en 2016</a:t>
            </a:r>
          </a:p>
          <a:p>
            <a:pPr marL="82550" indent="0" algn="just">
              <a:buNone/>
            </a:pPr>
            <a:r>
              <a:rPr lang="es-ES" sz="1800" dirty="0" smtClean="0"/>
              <a:t>Nuevos Yacimientos de empleo: cursos </a:t>
            </a:r>
            <a:r>
              <a:rPr lang="es-ES" sz="1800" dirty="0"/>
              <a:t>de formación especializados, </a:t>
            </a:r>
            <a:r>
              <a:rPr lang="es-ES" sz="1800" dirty="0" smtClean="0"/>
              <a:t>empresas </a:t>
            </a:r>
            <a:r>
              <a:rPr lang="es-ES" sz="1800" dirty="0"/>
              <a:t>que han encontrado un nicho de negocio en esta </a:t>
            </a:r>
            <a:r>
              <a:rPr lang="es-ES" sz="1800" dirty="0" smtClean="0"/>
              <a:t>necesidad o las </a:t>
            </a:r>
            <a:r>
              <a:rPr lang="es-ES" sz="1800" dirty="0"/>
              <a:t>llamadas estrategias de envejecimiento activo, que pretenden mejorar la calidad de vida de las personas mayores a través del ejercicio físico y la actividad mental. </a:t>
            </a:r>
            <a:endParaRPr lang="es-ES" sz="1800" dirty="0" smtClean="0"/>
          </a:p>
          <a:p>
            <a:pPr marL="82550" indent="0" algn="just">
              <a:buNone/>
            </a:pPr>
            <a:r>
              <a:rPr lang="es-ES" sz="1800" dirty="0" smtClean="0"/>
              <a:t>Será </a:t>
            </a:r>
            <a:r>
              <a:rPr lang="es-ES" sz="1800" dirty="0"/>
              <a:t>necesario </a:t>
            </a:r>
            <a:r>
              <a:rPr lang="es-ES" sz="1800" dirty="0" smtClean="0"/>
              <a:t>modernizar </a:t>
            </a:r>
            <a:r>
              <a:rPr lang="es-ES" sz="1800" dirty="0"/>
              <a:t>los sistemas de asistencia social, especialmente las pensiones, para asegurar la sostenibilidad económica y permitir hacer frente a los efectos del envejecimiento </a:t>
            </a:r>
            <a:r>
              <a:rPr lang="es-ES" sz="1800" dirty="0" smtClean="0"/>
              <a:t>demográfico. </a:t>
            </a:r>
          </a:p>
          <a:p>
            <a:pPr marL="82550" indent="0" algn="just">
              <a:buNone/>
            </a:pPr>
            <a:r>
              <a:rPr lang="es-ES" sz="1800" dirty="0" smtClean="0"/>
              <a:t>Un </a:t>
            </a:r>
            <a:r>
              <a:rPr lang="es-ES" sz="1800" dirty="0"/>
              <a:t>reto para las próximas décadas.</a:t>
            </a:r>
            <a:endParaRPr lang="es-ES" sz="1800" dirty="0" smtClean="0"/>
          </a:p>
          <a:p>
            <a:pPr marL="82550" indent="0" algn="just">
              <a:buNone/>
            </a:pPr>
            <a:endParaRPr lang="es-ES" sz="1200" dirty="0"/>
          </a:p>
        </p:txBody>
      </p:sp>
    </p:spTree>
    <p:extLst>
      <p:ext uri="{BB962C8B-B14F-4D97-AF65-F5344CB8AC3E}">
        <p14:creationId xmlns:p14="http://schemas.microsoft.com/office/powerpoint/2010/main" val="406949583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1"/>
          </p:nvPr>
        </p:nvSpPr>
        <p:spPr>
          <a:xfrm>
            <a:off x="611560" y="620688"/>
            <a:ext cx="7776864" cy="5616624"/>
          </a:xfrm>
        </p:spPr>
        <p:txBody>
          <a:bodyPr>
            <a:normAutofit fontScale="85000" lnSpcReduction="20000"/>
          </a:bodyPr>
          <a:lstStyle/>
          <a:p>
            <a:pPr algn="just"/>
            <a:r>
              <a:rPr lang="es-ES" b="1" dirty="0" smtClean="0"/>
              <a:t> A modo de resumen, principales factores del cambio demográfico.</a:t>
            </a:r>
          </a:p>
          <a:p>
            <a:pPr marL="0" indent="0" algn="just">
              <a:buNone/>
            </a:pPr>
            <a:endParaRPr lang="es-ES" b="1" dirty="0" smtClean="0"/>
          </a:p>
          <a:p>
            <a:pPr algn="just"/>
            <a:r>
              <a:rPr lang="es-ES" sz="2000" dirty="0" smtClean="0"/>
              <a:t>El medio rural español se está despoblando, de una manera bastante rápida.</a:t>
            </a:r>
          </a:p>
          <a:p>
            <a:pPr algn="just"/>
            <a:r>
              <a:rPr lang="es-ES" sz="2000" dirty="0" smtClean="0"/>
              <a:t>En el año 1900, 48 por ciento de la población vivía en núcleos con  menos de 2000 habitantes. </a:t>
            </a:r>
          </a:p>
          <a:p>
            <a:pPr algn="just"/>
            <a:r>
              <a:rPr lang="es-ES" sz="2000" dirty="0" smtClean="0"/>
              <a:t>En el año 1991, este porcentaje había descendido hasta 25 por ciento. </a:t>
            </a:r>
          </a:p>
          <a:p>
            <a:pPr algn="just"/>
            <a:r>
              <a:rPr lang="es-ES" sz="2000" dirty="0" smtClean="0"/>
              <a:t>En los últimos 50 años el volumen  de la población rural española ha bajado un 28 por ciento.</a:t>
            </a:r>
          </a:p>
          <a:p>
            <a:pPr algn="just"/>
            <a:r>
              <a:rPr lang="es-ES" sz="2000" dirty="0" smtClean="0"/>
              <a:t>El empleo en la agricultura ha disminuido  radicalmente en España en los últimos 25 años. En el año 1976, 22 por ciento de la población activa trabajaba en la agricultura, frente a  un  4,5 en el año 2016. </a:t>
            </a:r>
          </a:p>
          <a:p>
            <a:pPr algn="just"/>
            <a:r>
              <a:rPr lang="es-ES" sz="2000" dirty="0" smtClean="0"/>
              <a:t>Ya desde los años treinta del siglo XX se manifiesta en España un movimiento migratorio desde el campo hacia la ciudad, debido a la falta de posibilidades de empleo en el sector agrícola. </a:t>
            </a:r>
          </a:p>
          <a:p>
            <a:pPr algn="just"/>
            <a:r>
              <a:rPr lang="es-ES" sz="2000" dirty="0" smtClean="0"/>
              <a:t>Estos flujos migratorios fueron reforzados por la revolución industrial en las ciudades. </a:t>
            </a:r>
          </a:p>
          <a:p>
            <a:pPr algn="just"/>
            <a:r>
              <a:rPr lang="es-ES" sz="2000" dirty="0" smtClean="0"/>
              <a:t>Durante los años sesenta estos flujos se intensificaron, resultando en un verdadero éxodo rural, consecuencias que todavía están sufriendo y se están intensificando en las primeras décadas del Siglo XXI. Han provocado la existencia de numerosos municipios con escasa población (menos de 1.000 habitantes), muy envejecidos y con pocas oportunidades de empleo.</a:t>
            </a:r>
          </a:p>
          <a:p>
            <a:pPr algn="just"/>
            <a:endParaRPr lang="es-ES" sz="1600" dirty="0" smtClean="0"/>
          </a:p>
          <a:p>
            <a:pPr algn="just"/>
            <a:endParaRPr lang="es-ES" sz="1600" dirty="0"/>
          </a:p>
        </p:txBody>
      </p:sp>
    </p:spTree>
    <p:extLst>
      <p:ext uri="{BB962C8B-B14F-4D97-AF65-F5344CB8AC3E}">
        <p14:creationId xmlns:p14="http://schemas.microsoft.com/office/powerpoint/2010/main" val="358013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11560" y="548680"/>
            <a:ext cx="7920880" cy="5400600"/>
          </a:xfrm>
        </p:spPr>
        <p:txBody>
          <a:bodyPr>
            <a:noAutofit/>
          </a:bodyPr>
          <a:lstStyle/>
          <a:p>
            <a:pPr marL="0" indent="0">
              <a:buNone/>
            </a:pPr>
            <a:r>
              <a:rPr lang="es-ES" sz="1600" b="1" dirty="0" smtClean="0"/>
              <a:t>Posibles mejoras:</a:t>
            </a:r>
          </a:p>
          <a:p>
            <a:pPr algn="just"/>
            <a:r>
              <a:rPr lang="es-ES" sz="1500" dirty="0" smtClean="0"/>
              <a:t>En </a:t>
            </a:r>
            <a:r>
              <a:rPr lang="es-ES" sz="1500" dirty="0"/>
              <a:t>las zonas rurales más deprimidas, las acciones han de ser muy específicas para promover la actividad económica, generar empleo y fijar población. También hay que impulsar el turismo rural, la artesanía y la agroindustria, e incorporar jóvenes y mujeres a las actividades económicas, introduciendo las tecnologías de la </a:t>
            </a:r>
            <a:r>
              <a:rPr lang="es-ES" sz="1500" dirty="0" smtClean="0"/>
              <a:t>información.</a:t>
            </a:r>
          </a:p>
          <a:p>
            <a:pPr algn="just"/>
            <a:r>
              <a:rPr lang="es-ES" sz="1500" dirty="0" smtClean="0"/>
              <a:t>Incentivos Fiscales. Beneficiar en  el pago de impuestos a empresas y ciudadanos que se implanten en el medio rural.</a:t>
            </a:r>
          </a:p>
          <a:p>
            <a:pPr algn="just"/>
            <a:r>
              <a:rPr lang="es-ES" sz="1500" dirty="0" smtClean="0"/>
              <a:t>Cambio en las ayudas de la Unión Europea. </a:t>
            </a:r>
          </a:p>
          <a:p>
            <a:pPr algn="just"/>
            <a:r>
              <a:rPr lang="es-ES" sz="1500" dirty="0" smtClean="0"/>
              <a:t>En la PAC modulación de las ayudas teniendo en cuenta factores como el nivel de ingresos, si viven en los espacios rurales, crean empleo.</a:t>
            </a:r>
          </a:p>
          <a:p>
            <a:pPr algn="just"/>
            <a:r>
              <a:rPr lang="es-ES" sz="1500" dirty="0" smtClean="0"/>
              <a:t>En las ayudas al Desarrollo Rural:</a:t>
            </a:r>
          </a:p>
          <a:p>
            <a:pPr algn="just"/>
            <a:r>
              <a:rPr lang="es-ES" sz="1500" dirty="0" smtClean="0"/>
              <a:t>Incrementar las aportaciones de la UE a proyectos de zonas más deprimidas económica y demográficamente. Las zonas rurales europeas son muy heterogéneas, no presentan las mismas condiciones de partida las zonas de montaña, con mala accesibilidad, peores condiciones naturales,..</a:t>
            </a:r>
          </a:p>
          <a:p>
            <a:pPr algn="just"/>
            <a:r>
              <a:rPr lang="es-ES" sz="1500" dirty="0" smtClean="0"/>
              <a:t>Aumentar la cuantía económica de los proyectos, sobre todo los destinados a mejora de la Producción Agraria (su límite es 200.000 Euros). Fundamentalmente son </a:t>
            </a:r>
            <a:r>
              <a:rPr lang="es-ES" sz="1500" dirty="0"/>
              <a:t> </a:t>
            </a:r>
            <a:r>
              <a:rPr lang="es-ES" sz="1500" dirty="0" smtClean="0"/>
              <a:t>pequeños proyectos que proporcionan menores efectos dinamizadores en otras actividades y generan menos empleo.</a:t>
            </a:r>
          </a:p>
          <a:p>
            <a:pPr algn="just"/>
            <a:r>
              <a:rPr lang="es-ES" sz="1500" dirty="0" smtClean="0"/>
              <a:t>Fomentar nuevos proyectos de agroturismo, el turismo dentro de una oferta complementaria relacionada con otras actividades económicas, no como única ocupación.</a:t>
            </a:r>
          </a:p>
        </p:txBody>
      </p:sp>
    </p:spTree>
    <p:extLst>
      <p:ext uri="{BB962C8B-B14F-4D97-AF65-F5344CB8AC3E}">
        <p14:creationId xmlns:p14="http://schemas.microsoft.com/office/powerpoint/2010/main" val="13232079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200951" y="3573016"/>
            <a:ext cx="6985000" cy="1285875"/>
          </a:xfrm>
        </p:spPr>
        <p:txBody>
          <a:bodyPr>
            <a:normAutofit fontScale="85000" lnSpcReduction="20000"/>
          </a:bodyPr>
          <a:lstStyle/>
          <a:p>
            <a:pPr eaLnBrk="1" fontAlgn="auto" hangingPunct="1">
              <a:lnSpc>
                <a:spcPct val="90000"/>
              </a:lnSpc>
              <a:spcAft>
                <a:spcPts val="0"/>
              </a:spcAft>
              <a:buFont typeface="Wingdings 2"/>
              <a:buNone/>
              <a:defRPr/>
            </a:pPr>
            <a:endParaRPr lang="es-ES" sz="2400" dirty="0" smtClean="0"/>
          </a:p>
          <a:p>
            <a:pPr eaLnBrk="1" fontAlgn="auto" hangingPunct="1">
              <a:lnSpc>
                <a:spcPct val="90000"/>
              </a:lnSpc>
              <a:spcAft>
                <a:spcPts val="0"/>
              </a:spcAft>
              <a:buFont typeface="Wingdings 2"/>
              <a:buNone/>
              <a:defRPr/>
            </a:pPr>
            <a:endParaRPr lang="es-ES" sz="1600" dirty="0" smtClean="0">
              <a:solidFill>
                <a:schemeClr val="tx1">
                  <a:lumMod val="10000"/>
                </a:schemeClr>
              </a:solidFill>
            </a:endParaRPr>
          </a:p>
          <a:p>
            <a:pPr algn="ctr" eaLnBrk="1" fontAlgn="auto" hangingPunct="1">
              <a:lnSpc>
                <a:spcPct val="90000"/>
              </a:lnSpc>
              <a:spcAft>
                <a:spcPts val="0"/>
              </a:spcAft>
              <a:buFont typeface="Wingdings 2"/>
              <a:buNone/>
              <a:defRPr/>
            </a:pPr>
            <a:r>
              <a:rPr lang="es-ES" sz="1600" dirty="0" smtClean="0">
                <a:solidFill>
                  <a:schemeClr val="tx1">
                    <a:lumMod val="10000"/>
                  </a:schemeClr>
                </a:solidFill>
              </a:rPr>
              <a:t>Dra. Ana Nieto Masot </a:t>
            </a:r>
            <a:endParaRPr lang="es-ES" sz="1600" dirty="0" smtClean="0"/>
          </a:p>
          <a:p>
            <a:pPr algn="ctr" eaLnBrk="1" fontAlgn="auto" hangingPunct="1">
              <a:lnSpc>
                <a:spcPct val="90000"/>
              </a:lnSpc>
              <a:spcAft>
                <a:spcPts val="0"/>
              </a:spcAft>
              <a:buFont typeface="Wingdings 2"/>
              <a:buNone/>
              <a:defRPr/>
            </a:pPr>
            <a:r>
              <a:rPr lang="es-ES" sz="1600" dirty="0" smtClean="0">
                <a:solidFill>
                  <a:srgbClr val="000000"/>
                </a:solidFill>
              </a:rPr>
              <a:t>Profesora   del Área de Geografía Humana. </a:t>
            </a:r>
          </a:p>
          <a:p>
            <a:pPr algn="ctr" eaLnBrk="1" fontAlgn="auto" hangingPunct="1">
              <a:lnSpc>
                <a:spcPct val="90000"/>
              </a:lnSpc>
              <a:spcAft>
                <a:spcPts val="0"/>
              </a:spcAft>
              <a:buFont typeface="Wingdings 2"/>
              <a:buNone/>
              <a:defRPr/>
            </a:pPr>
            <a:r>
              <a:rPr lang="es-ES" sz="1600" dirty="0" smtClean="0">
                <a:solidFill>
                  <a:srgbClr val="000000"/>
                </a:solidFill>
              </a:rPr>
              <a:t>Dpto. de Arte y Ciencias del Territorio. Universidad de Extremadura</a:t>
            </a:r>
          </a:p>
          <a:p>
            <a:pPr algn="ctr" eaLnBrk="1" fontAlgn="auto" hangingPunct="1">
              <a:lnSpc>
                <a:spcPct val="90000"/>
              </a:lnSpc>
              <a:spcAft>
                <a:spcPts val="0"/>
              </a:spcAft>
              <a:buFont typeface="Wingdings 2"/>
              <a:buNone/>
              <a:defRPr/>
            </a:pPr>
            <a:r>
              <a:rPr lang="es-ES" sz="1600" dirty="0" smtClean="0">
                <a:solidFill>
                  <a:schemeClr val="accent6"/>
                </a:solidFill>
              </a:rPr>
              <a:t>ananieto@unex.es</a:t>
            </a:r>
          </a:p>
        </p:txBody>
      </p:sp>
      <p:sp>
        <p:nvSpPr>
          <p:cNvPr id="46084" name="Rectangle 20"/>
          <p:cNvSpPr>
            <a:spLocks noChangeArrowheads="1"/>
          </p:cNvSpPr>
          <p:nvPr/>
        </p:nvSpPr>
        <p:spPr bwMode="auto">
          <a:xfrm>
            <a:off x="2051720" y="1620673"/>
            <a:ext cx="4929187" cy="1643063"/>
          </a:xfrm>
          <a:prstGeom prst="rect">
            <a:avLst/>
          </a:prstGeom>
          <a:noFill/>
          <a:ln w="9525" algn="ctr">
            <a:solidFill>
              <a:schemeClr val="bg1"/>
            </a:solidFill>
            <a:miter lim="800000"/>
            <a:headEnd/>
            <a:tailEnd/>
          </a:ln>
        </p:spPr>
        <p:txBody>
          <a:bodyPr>
            <a:spAutoFit/>
          </a:bodyPr>
          <a:lstStyle/>
          <a:p>
            <a:pPr marL="342900" indent="-342900" algn="ctr">
              <a:lnSpc>
                <a:spcPct val="80000"/>
              </a:lnSpc>
              <a:spcBef>
                <a:spcPct val="50000"/>
              </a:spcBef>
              <a:buFont typeface="Wingdings" pitchFamily="2" charset="2"/>
              <a:buNone/>
            </a:pPr>
            <a:r>
              <a:rPr lang="es-ES" sz="4800" dirty="0">
                <a:solidFill>
                  <a:schemeClr val="tx1"/>
                </a:solidFill>
              </a:rPr>
              <a:t>GRACIAS POR </a:t>
            </a:r>
          </a:p>
          <a:p>
            <a:pPr marL="342900" indent="-342900" algn="ctr">
              <a:lnSpc>
                <a:spcPct val="80000"/>
              </a:lnSpc>
              <a:spcBef>
                <a:spcPct val="50000"/>
              </a:spcBef>
              <a:buFont typeface="Wingdings" pitchFamily="2" charset="2"/>
              <a:buNone/>
            </a:pPr>
            <a:r>
              <a:rPr lang="es-ES" sz="4800" dirty="0">
                <a:solidFill>
                  <a:schemeClr val="tx1"/>
                </a:solidFill>
              </a:rPr>
              <a:t>SU ATENCIÓN</a:t>
            </a:r>
          </a:p>
        </p:txBody>
      </p:sp>
      <p:sp>
        <p:nvSpPr>
          <p:cNvPr id="6" name="Rectangle 2"/>
          <p:cNvSpPr>
            <a:spLocks noGrp="1" noChangeArrowheads="1"/>
          </p:cNvSpPr>
          <p:nvPr>
            <p:ph type="ctrTitle"/>
          </p:nvPr>
        </p:nvSpPr>
        <p:spPr>
          <a:xfrm>
            <a:off x="1187450" y="404813"/>
            <a:ext cx="7715250" cy="1511300"/>
          </a:xfrm>
        </p:spPr>
        <p:txBody>
          <a:bodyPr vert="horz" wrap="square" lIns="91440" tIns="45720" rIns="91440" bIns="45720" numCol="1" anchorCtr="0" compatLnSpc="1">
            <a:prstTxWarp prst="textNoShape">
              <a:avLst/>
            </a:prstTxWarp>
          </a:bodyPr>
          <a:lstStyle/>
          <a:p>
            <a:pPr algn="ctr" eaLnBrk="1" hangingPunct="1">
              <a:defRPr/>
            </a:pPr>
            <a:r>
              <a:rPr lang="es-ES" sz="3100" dirty="0" smtClean="0"/>
              <a:t/>
            </a:r>
            <a:br>
              <a:rPr lang="es-ES" sz="3100" dirty="0" smtClean="0"/>
            </a:br>
            <a:endParaRPr lang="es-ES" sz="3100" dirty="0" smtClean="0">
              <a:solidFill>
                <a:srgbClr val="000000"/>
              </a:solidFill>
              <a:effectLst>
                <a:outerShdw blurRad="38100" dist="38100" dir="2700000" algn="tl">
                  <a:srgbClr val="C0C0C0"/>
                </a:outerShdw>
              </a:effectLst>
              <a:latin typeface="Times New Roman" pitchFamily="18" charset="0"/>
            </a:endParaRPr>
          </a:p>
        </p:txBody>
      </p:sp>
      <p:sp>
        <p:nvSpPr>
          <p:cNvPr id="7" name="Rectangle 2"/>
          <p:cNvSpPr txBox="1">
            <a:spLocks noChangeArrowheads="1"/>
          </p:cNvSpPr>
          <p:nvPr/>
        </p:nvSpPr>
        <p:spPr>
          <a:xfrm>
            <a:off x="1177925" y="552450"/>
            <a:ext cx="7715250" cy="1868488"/>
          </a:xfrm>
          <a:prstGeom prst="rect">
            <a:avLst/>
          </a:prstGeom>
        </p:spPr>
        <p:txBody>
          <a:bodyPr anchor="b">
            <a:normAutofit/>
          </a:bodyPr>
          <a:lstStyle/>
          <a:p>
            <a:pPr algn="ctr">
              <a:defRPr/>
            </a:pPr>
            <a:endParaRPr lang="es-ES" sz="3100" dirty="0">
              <a:effectLst>
                <a:outerShdw blurRad="38100" dist="38100" dir="2700000" algn="tl">
                  <a:srgbClr val="C0C0C0"/>
                </a:outerShdw>
              </a:effectLst>
              <a:ea typeface="+mj-ea"/>
              <a:cs typeface="+mj-cs"/>
            </a:endParaRPr>
          </a:p>
        </p:txBody>
      </p:sp>
    </p:spTree>
    <p:extLst>
      <p:ext uri="{BB962C8B-B14F-4D97-AF65-F5344CB8AC3E}">
        <p14:creationId xmlns:p14="http://schemas.microsoft.com/office/powerpoint/2010/main" val="427445374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728567" y="836712"/>
            <a:ext cx="7659857" cy="4899025"/>
          </a:xfrm>
          <a:prstGeom prst="rect">
            <a:avLst/>
          </a:prstGeom>
          <a:noFill/>
          <a:ln w="9525">
            <a:noFill/>
            <a:miter lim="800000"/>
            <a:headEnd/>
            <a:tailEnd/>
          </a:ln>
        </p:spPr>
        <p:txBody>
          <a:bodyPr wrap="square">
            <a:spAutoFit/>
          </a:bodyPr>
          <a:lstStyle/>
          <a:p>
            <a:pPr algn="just">
              <a:spcBef>
                <a:spcPct val="50000"/>
              </a:spcBef>
            </a:pPr>
            <a:r>
              <a:rPr lang="es-ES" dirty="0"/>
              <a:t>Existen una serie de similitudes en los comportamientos demográficos de los estados europeos, que se diferencian netamente de los comportamientos de otras regiones del mundo: </a:t>
            </a:r>
          </a:p>
          <a:p>
            <a:pPr algn="just">
              <a:spcBef>
                <a:spcPct val="50000"/>
              </a:spcBef>
            </a:pPr>
            <a:endParaRPr lang="es-ES" dirty="0"/>
          </a:p>
          <a:p>
            <a:pPr algn="just">
              <a:buFont typeface="Wingdings" pitchFamily="2" charset="2"/>
              <a:buChar char="Ø"/>
            </a:pPr>
            <a:r>
              <a:rPr lang="es-ES" dirty="0"/>
              <a:t> Elevado grado de </a:t>
            </a:r>
            <a:r>
              <a:rPr lang="es-ES" dirty="0" smtClean="0"/>
              <a:t>urbanización.</a:t>
            </a:r>
            <a:endParaRPr lang="es-ES" dirty="0"/>
          </a:p>
          <a:p>
            <a:pPr algn="just">
              <a:buFont typeface="Wingdings" pitchFamily="2" charset="2"/>
              <a:buNone/>
            </a:pPr>
            <a:endParaRPr lang="es-ES" dirty="0"/>
          </a:p>
          <a:p>
            <a:pPr algn="just">
              <a:buFont typeface="Wingdings" pitchFamily="2" charset="2"/>
              <a:buChar char="Ø"/>
            </a:pPr>
            <a:r>
              <a:rPr lang="es-ES" dirty="0"/>
              <a:t> Crecimiento muy escaso y lento de la </a:t>
            </a:r>
            <a:r>
              <a:rPr lang="es-ES" dirty="0" smtClean="0"/>
              <a:t>población.</a:t>
            </a:r>
            <a:endParaRPr lang="es-ES" dirty="0"/>
          </a:p>
          <a:p>
            <a:pPr algn="just">
              <a:buFont typeface="Wingdings" pitchFamily="2" charset="2"/>
              <a:buNone/>
            </a:pPr>
            <a:endParaRPr lang="es-ES" dirty="0"/>
          </a:p>
          <a:p>
            <a:pPr algn="just">
              <a:buFont typeface="Wingdings" pitchFamily="2" charset="2"/>
              <a:buChar char="Ø"/>
            </a:pPr>
            <a:r>
              <a:rPr lang="es-ES" dirty="0"/>
              <a:t> Débil dinamismo natural como consecuencia de las más </a:t>
            </a:r>
            <a:r>
              <a:rPr lang="es-ES" dirty="0" smtClean="0"/>
              <a:t>bajas </a:t>
            </a:r>
            <a:r>
              <a:rPr lang="es-ES" dirty="0"/>
              <a:t>tasas de fecundidad del </a:t>
            </a:r>
            <a:r>
              <a:rPr lang="es-ES" dirty="0" smtClean="0"/>
              <a:t>mundo.</a:t>
            </a:r>
            <a:endParaRPr lang="es-ES" dirty="0"/>
          </a:p>
          <a:p>
            <a:pPr algn="just">
              <a:buFont typeface="Wingdings" pitchFamily="2" charset="2"/>
              <a:buNone/>
            </a:pPr>
            <a:endParaRPr lang="es-ES" dirty="0"/>
          </a:p>
          <a:p>
            <a:pPr algn="just">
              <a:buFont typeface="Wingdings" pitchFamily="2" charset="2"/>
              <a:buChar char="Ø"/>
            </a:pPr>
            <a:r>
              <a:rPr lang="es-ES" dirty="0"/>
              <a:t> Altas esperanzas de vida al </a:t>
            </a:r>
            <a:r>
              <a:rPr lang="es-ES" dirty="0" smtClean="0"/>
              <a:t>nacer.</a:t>
            </a:r>
            <a:endParaRPr lang="es-ES" dirty="0"/>
          </a:p>
          <a:p>
            <a:pPr algn="just">
              <a:buFont typeface="Wingdings" pitchFamily="2" charset="2"/>
              <a:buNone/>
            </a:pPr>
            <a:endParaRPr lang="es-ES" dirty="0"/>
          </a:p>
          <a:p>
            <a:pPr algn="just">
              <a:buFont typeface="Wingdings" pitchFamily="2" charset="2"/>
              <a:buChar char="Ø"/>
            </a:pPr>
            <a:r>
              <a:rPr lang="es-ES" dirty="0"/>
              <a:t> Creciente presión inmigratoria procedente de territorios </a:t>
            </a:r>
            <a:r>
              <a:rPr lang="es-ES" dirty="0" err="1"/>
              <a:t>extraeuropeos</a:t>
            </a:r>
            <a:r>
              <a:rPr lang="es-ES" dirty="0"/>
              <a:t> </a:t>
            </a:r>
            <a:r>
              <a:rPr lang="es-ES" dirty="0" smtClean="0"/>
              <a:t>.</a:t>
            </a:r>
            <a:endParaRPr lang="es-ES" dirty="0"/>
          </a:p>
          <a:p>
            <a:pPr algn="just">
              <a:buFont typeface="Wingdings" pitchFamily="2" charset="2"/>
              <a:buNone/>
            </a:pPr>
            <a:endParaRPr lang="es-ES" dirty="0"/>
          </a:p>
          <a:p>
            <a:pPr algn="just">
              <a:buFont typeface="Wingdings" pitchFamily="2" charset="2"/>
              <a:buChar char="Ø"/>
            </a:pPr>
            <a:r>
              <a:rPr lang="es-ES" dirty="0"/>
              <a:t> Estructura por edades que está caracterizada por un importante envejecimiento demográfico.</a:t>
            </a:r>
          </a:p>
        </p:txBody>
      </p:sp>
    </p:spTree>
    <p:extLst>
      <p:ext uri="{BB962C8B-B14F-4D97-AF65-F5344CB8AC3E}">
        <p14:creationId xmlns:p14="http://schemas.microsoft.com/office/powerpoint/2010/main" val="261308017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23528" y="476250"/>
            <a:ext cx="8497887" cy="571500"/>
          </a:xfrm>
        </p:spPr>
        <p:txBody>
          <a:bodyPr>
            <a:noAutofit/>
          </a:bodyPr>
          <a:lstStyle/>
          <a:p>
            <a:pPr algn="ctr"/>
            <a:r>
              <a:rPr lang="es-ES" sz="1800" b="1" dirty="0" smtClean="0"/>
              <a:t>TASA BRUTA DE NATALIDAD Y MORTALIDAD DE EUROPA (1975- 2015)</a:t>
            </a:r>
            <a:endParaRPr lang="es-ES" sz="1800" b="1" dirty="0"/>
          </a:p>
        </p:txBody>
      </p:sp>
      <p:graphicFrame>
        <p:nvGraphicFramePr>
          <p:cNvPr id="6" name="5 Tabla"/>
          <p:cNvGraphicFramePr>
            <a:graphicFrameLocks noGrp="1"/>
          </p:cNvGraphicFramePr>
          <p:nvPr>
            <p:extLst>
              <p:ext uri="{D42A27DB-BD31-4B8C-83A1-F6EECF244321}">
                <p14:modId xmlns:p14="http://schemas.microsoft.com/office/powerpoint/2010/main" val="3503050921"/>
              </p:ext>
            </p:extLst>
          </p:nvPr>
        </p:nvGraphicFramePr>
        <p:xfrm>
          <a:off x="5652120" y="2025916"/>
          <a:ext cx="2687960" cy="3960440"/>
        </p:xfrm>
        <a:graphic>
          <a:graphicData uri="http://schemas.openxmlformats.org/drawingml/2006/table">
            <a:tbl>
              <a:tblPr>
                <a:tableStyleId>{3C2FFA5D-87B4-456A-9821-1D502468CF0F}</a:tableStyleId>
              </a:tblPr>
              <a:tblGrid>
                <a:gridCol w="671990"/>
                <a:gridCol w="671990"/>
                <a:gridCol w="624587"/>
                <a:gridCol w="719393"/>
              </a:tblGrid>
              <a:tr h="360040">
                <a:tc>
                  <a:txBody>
                    <a:bodyPr/>
                    <a:lstStyle/>
                    <a:p>
                      <a:pPr marL="0" algn="ctr" defTabSz="457200" rtl="0" eaLnBrk="1" fontAlgn="b" latinLnBrk="0" hangingPunct="1"/>
                      <a:r>
                        <a:rPr lang="es-ES" sz="1600" b="1" u="none" strike="noStrike" kern="1200" dirty="0" smtClean="0">
                          <a:solidFill>
                            <a:schemeClr val="dk1"/>
                          </a:solidFill>
                          <a:latin typeface="+mn-lt"/>
                          <a:ea typeface="+mn-ea"/>
                          <a:cs typeface="+mn-cs"/>
                        </a:rPr>
                        <a:t>EU</a:t>
                      </a:r>
                      <a:endParaRPr lang="es-ES" sz="1600" b="1" u="none" strike="noStrike" kern="1200" dirty="0">
                        <a:solidFill>
                          <a:schemeClr val="dk1"/>
                        </a:solidFill>
                        <a:latin typeface="+mn-lt"/>
                        <a:ea typeface="+mn-ea"/>
                        <a:cs typeface="+mn-cs"/>
                      </a:endParaRPr>
                    </a:p>
                  </a:txBody>
                  <a:tcPr marL="0" marR="0" marT="0" marB="0" anchor="ctr"/>
                </a:tc>
                <a:tc>
                  <a:txBody>
                    <a:bodyPr/>
                    <a:lstStyle/>
                    <a:p>
                      <a:pPr algn="ctr" fontAlgn="b"/>
                      <a:r>
                        <a:rPr lang="es-ES" sz="1600" b="1" u="none" strike="noStrike" dirty="0"/>
                        <a:t>TBN</a:t>
                      </a:r>
                      <a:endParaRPr lang="es-ES" sz="1600" b="1" i="0" u="none" strike="noStrike" dirty="0">
                        <a:solidFill>
                          <a:srgbClr val="000000"/>
                        </a:solidFill>
                        <a:latin typeface="Calibri"/>
                      </a:endParaRPr>
                    </a:p>
                  </a:txBody>
                  <a:tcPr marL="0" marR="0" marT="0" marB="0" anchor="b"/>
                </a:tc>
                <a:tc>
                  <a:txBody>
                    <a:bodyPr/>
                    <a:lstStyle/>
                    <a:p>
                      <a:pPr algn="ctr" fontAlgn="b"/>
                      <a:r>
                        <a:rPr lang="es-ES" sz="1600" b="1" u="none" strike="noStrike" dirty="0"/>
                        <a:t>TBM</a:t>
                      </a:r>
                      <a:endParaRPr lang="es-ES" sz="1600" b="1" i="0" u="none" strike="noStrike" dirty="0">
                        <a:solidFill>
                          <a:srgbClr val="000000"/>
                        </a:solidFill>
                        <a:latin typeface="Calibri"/>
                      </a:endParaRPr>
                    </a:p>
                  </a:txBody>
                  <a:tcPr marL="0" marR="0" marT="0" marB="0" anchor="b"/>
                </a:tc>
                <a:tc>
                  <a:txBody>
                    <a:bodyPr/>
                    <a:lstStyle/>
                    <a:p>
                      <a:pPr algn="ctr" fontAlgn="b"/>
                      <a:r>
                        <a:rPr lang="es-ES" sz="1600" b="1" u="none" strike="noStrike" dirty="0"/>
                        <a:t>CN</a:t>
                      </a:r>
                      <a:endParaRPr lang="es-ES" sz="1600" b="1" i="0" u="none" strike="noStrike" dirty="0">
                        <a:solidFill>
                          <a:srgbClr val="000000"/>
                        </a:solidFill>
                        <a:latin typeface="Calibri"/>
                      </a:endParaRPr>
                    </a:p>
                  </a:txBody>
                  <a:tcPr marL="0" marR="0" marT="0" marB="0" anchor="b"/>
                </a:tc>
              </a:tr>
              <a:tr h="360040">
                <a:tc>
                  <a:txBody>
                    <a:bodyPr/>
                    <a:lstStyle/>
                    <a:p>
                      <a:pPr algn="ctr" fontAlgn="ctr"/>
                      <a:r>
                        <a:rPr lang="es-ES" sz="1600" u="none" strike="noStrike" dirty="0"/>
                        <a:t>   1975</a:t>
                      </a:r>
                      <a:endParaRPr lang="es-ES" sz="1600" b="1" i="0" u="none" strike="noStrike" dirty="0">
                        <a:solidFill>
                          <a:srgbClr val="000000"/>
                        </a:solidFill>
                        <a:latin typeface="Calibri"/>
                      </a:endParaRPr>
                    </a:p>
                  </a:txBody>
                  <a:tcPr marL="0" marR="0" marT="0" marB="0" anchor="ctr"/>
                </a:tc>
                <a:tc>
                  <a:txBody>
                    <a:bodyPr/>
                    <a:lstStyle/>
                    <a:p>
                      <a:pPr algn="ctr" fontAlgn="b"/>
                      <a:r>
                        <a:rPr lang="es-ES" sz="1600" u="none" strike="noStrike" dirty="0"/>
                        <a:t>14,7</a:t>
                      </a:r>
                      <a:endParaRPr lang="es-ES" sz="1600" b="0" i="0" u="none" strike="noStrike" dirty="0">
                        <a:solidFill>
                          <a:srgbClr val="000000"/>
                        </a:solidFill>
                        <a:latin typeface="Calibri"/>
                      </a:endParaRPr>
                    </a:p>
                  </a:txBody>
                  <a:tcPr marL="0" marR="0" marT="0" marB="0" anchor="ctr"/>
                </a:tc>
                <a:tc>
                  <a:txBody>
                    <a:bodyPr/>
                    <a:lstStyle/>
                    <a:p>
                      <a:pPr algn="ctr" fontAlgn="b"/>
                      <a:r>
                        <a:rPr lang="es-ES" sz="1600" u="none" strike="noStrike" dirty="0"/>
                        <a:t>10,7</a:t>
                      </a:r>
                      <a:endParaRPr lang="es-ES" sz="1600" b="0" i="0" u="none" strike="noStrike" dirty="0">
                        <a:solidFill>
                          <a:srgbClr val="000000"/>
                        </a:solidFill>
                        <a:latin typeface="Calibri"/>
                      </a:endParaRPr>
                    </a:p>
                  </a:txBody>
                  <a:tcPr marL="0" marR="0" marT="0" marB="0" anchor="ctr"/>
                </a:tc>
                <a:tc>
                  <a:txBody>
                    <a:bodyPr/>
                    <a:lstStyle/>
                    <a:p>
                      <a:pPr algn="ctr" fontAlgn="b"/>
                      <a:r>
                        <a:rPr lang="es-ES" sz="1600" u="none" strike="noStrike" dirty="0"/>
                        <a:t>4</a:t>
                      </a:r>
                      <a:endParaRPr lang="es-ES" sz="1600" b="0" i="0" u="none" strike="noStrike" dirty="0">
                        <a:solidFill>
                          <a:srgbClr val="000000"/>
                        </a:solidFill>
                        <a:latin typeface="Calibri"/>
                      </a:endParaRPr>
                    </a:p>
                  </a:txBody>
                  <a:tcPr marL="0" marR="0" marT="0" marB="0" anchor="ctr"/>
                </a:tc>
              </a:tr>
              <a:tr h="360040">
                <a:tc>
                  <a:txBody>
                    <a:bodyPr/>
                    <a:lstStyle/>
                    <a:p>
                      <a:pPr algn="ctr" fontAlgn="ctr"/>
                      <a:r>
                        <a:rPr lang="es-ES" sz="1600" u="none" strike="noStrike"/>
                        <a:t>   1980</a:t>
                      </a:r>
                      <a:endParaRPr lang="es-ES" sz="1600" b="1" i="0" u="none" strike="noStrike">
                        <a:solidFill>
                          <a:srgbClr val="000000"/>
                        </a:solidFill>
                        <a:latin typeface="Calibri"/>
                      </a:endParaRPr>
                    </a:p>
                  </a:txBody>
                  <a:tcPr marL="0" marR="0" marT="0" marB="0" anchor="ctr"/>
                </a:tc>
                <a:tc>
                  <a:txBody>
                    <a:bodyPr/>
                    <a:lstStyle/>
                    <a:p>
                      <a:pPr algn="ctr" fontAlgn="b"/>
                      <a:r>
                        <a:rPr lang="es-ES" sz="1600" u="none" strike="noStrike" dirty="0"/>
                        <a:t>14</a:t>
                      </a:r>
                      <a:endParaRPr lang="es-ES" sz="1600" b="0" i="0" u="none" strike="noStrike" dirty="0">
                        <a:solidFill>
                          <a:srgbClr val="000000"/>
                        </a:solidFill>
                        <a:latin typeface="Calibri"/>
                      </a:endParaRPr>
                    </a:p>
                  </a:txBody>
                  <a:tcPr marL="0" marR="0" marT="0" marB="0" anchor="ctr"/>
                </a:tc>
                <a:tc>
                  <a:txBody>
                    <a:bodyPr/>
                    <a:lstStyle/>
                    <a:p>
                      <a:pPr algn="ctr" fontAlgn="b"/>
                      <a:r>
                        <a:rPr lang="es-ES" sz="1600" u="none" strike="noStrike" dirty="0"/>
                        <a:t>10,6</a:t>
                      </a:r>
                      <a:endParaRPr lang="es-ES" sz="1600" b="0" i="0" u="none" strike="noStrike" dirty="0">
                        <a:solidFill>
                          <a:srgbClr val="000000"/>
                        </a:solidFill>
                        <a:latin typeface="Calibri"/>
                      </a:endParaRPr>
                    </a:p>
                  </a:txBody>
                  <a:tcPr marL="0" marR="0" marT="0" marB="0" anchor="ctr"/>
                </a:tc>
                <a:tc>
                  <a:txBody>
                    <a:bodyPr/>
                    <a:lstStyle/>
                    <a:p>
                      <a:pPr algn="ctr" fontAlgn="b"/>
                      <a:r>
                        <a:rPr lang="es-ES" sz="1600" u="none" strike="noStrike" dirty="0"/>
                        <a:t>3,4</a:t>
                      </a:r>
                      <a:endParaRPr lang="es-ES" sz="1600" b="0" i="0" u="none" strike="noStrike" dirty="0">
                        <a:solidFill>
                          <a:srgbClr val="000000"/>
                        </a:solidFill>
                        <a:latin typeface="Calibri"/>
                      </a:endParaRPr>
                    </a:p>
                  </a:txBody>
                  <a:tcPr marL="0" marR="0" marT="0" marB="0" anchor="ctr"/>
                </a:tc>
              </a:tr>
              <a:tr h="360040">
                <a:tc>
                  <a:txBody>
                    <a:bodyPr/>
                    <a:lstStyle/>
                    <a:p>
                      <a:pPr algn="ctr" fontAlgn="ctr"/>
                      <a:r>
                        <a:rPr lang="es-ES" sz="1600" u="none" strike="noStrike"/>
                        <a:t>   1985</a:t>
                      </a:r>
                      <a:endParaRPr lang="es-ES" sz="1600" b="1" i="0" u="none" strike="noStrike">
                        <a:solidFill>
                          <a:srgbClr val="000000"/>
                        </a:solidFill>
                        <a:latin typeface="Calibri"/>
                      </a:endParaRPr>
                    </a:p>
                  </a:txBody>
                  <a:tcPr marL="0" marR="0" marT="0" marB="0" anchor="ctr"/>
                </a:tc>
                <a:tc>
                  <a:txBody>
                    <a:bodyPr/>
                    <a:lstStyle/>
                    <a:p>
                      <a:pPr algn="ctr" fontAlgn="b"/>
                      <a:r>
                        <a:rPr lang="es-ES" sz="1600" u="none" strike="noStrike" dirty="0"/>
                        <a:t>12,8</a:t>
                      </a:r>
                      <a:endParaRPr lang="es-ES" sz="1600" b="0" i="0" u="none" strike="noStrike" dirty="0">
                        <a:solidFill>
                          <a:srgbClr val="000000"/>
                        </a:solidFill>
                        <a:latin typeface="Calibri"/>
                      </a:endParaRPr>
                    </a:p>
                  </a:txBody>
                  <a:tcPr marL="0" marR="0" marT="0" marB="0" anchor="ctr"/>
                </a:tc>
                <a:tc>
                  <a:txBody>
                    <a:bodyPr/>
                    <a:lstStyle/>
                    <a:p>
                      <a:pPr algn="ctr" fontAlgn="b"/>
                      <a:r>
                        <a:rPr lang="es-ES" sz="1600" u="none" strike="noStrike" dirty="0"/>
                        <a:t>10,7</a:t>
                      </a:r>
                      <a:endParaRPr lang="es-ES" sz="1600" b="0" i="0" u="none" strike="noStrike" dirty="0">
                        <a:solidFill>
                          <a:srgbClr val="000000"/>
                        </a:solidFill>
                        <a:latin typeface="Calibri"/>
                      </a:endParaRPr>
                    </a:p>
                  </a:txBody>
                  <a:tcPr marL="0" marR="0" marT="0" marB="0" anchor="ctr"/>
                </a:tc>
                <a:tc>
                  <a:txBody>
                    <a:bodyPr/>
                    <a:lstStyle/>
                    <a:p>
                      <a:pPr algn="ctr" fontAlgn="b"/>
                      <a:r>
                        <a:rPr lang="es-ES" sz="1600" u="none" strike="noStrike" dirty="0"/>
                        <a:t>2,1</a:t>
                      </a:r>
                      <a:endParaRPr lang="es-ES" sz="1600" b="0" i="0" u="none" strike="noStrike" dirty="0">
                        <a:solidFill>
                          <a:srgbClr val="000000"/>
                        </a:solidFill>
                        <a:latin typeface="Calibri"/>
                      </a:endParaRPr>
                    </a:p>
                  </a:txBody>
                  <a:tcPr marL="0" marR="0" marT="0" marB="0" anchor="ctr"/>
                </a:tc>
              </a:tr>
              <a:tr h="360040">
                <a:tc>
                  <a:txBody>
                    <a:bodyPr/>
                    <a:lstStyle/>
                    <a:p>
                      <a:pPr algn="ctr" fontAlgn="ctr"/>
                      <a:r>
                        <a:rPr lang="es-ES" sz="1600" u="none" strike="noStrike"/>
                        <a:t>   1990</a:t>
                      </a:r>
                      <a:endParaRPr lang="es-ES" sz="1600" b="1" i="0" u="none" strike="noStrike">
                        <a:solidFill>
                          <a:srgbClr val="000000"/>
                        </a:solidFill>
                        <a:latin typeface="Calibri"/>
                      </a:endParaRPr>
                    </a:p>
                  </a:txBody>
                  <a:tcPr marL="0" marR="0" marT="0" marB="0" anchor="ctr"/>
                </a:tc>
                <a:tc>
                  <a:txBody>
                    <a:bodyPr/>
                    <a:lstStyle/>
                    <a:p>
                      <a:pPr algn="ctr" fontAlgn="b"/>
                      <a:r>
                        <a:rPr lang="es-ES" sz="1600" u="none" strike="noStrike"/>
                        <a:t>12,4</a:t>
                      </a:r>
                      <a:endParaRPr lang="es-ES" sz="1600" b="0" i="0" u="none" strike="noStrike">
                        <a:solidFill>
                          <a:srgbClr val="000000"/>
                        </a:solidFill>
                        <a:latin typeface="Calibri"/>
                      </a:endParaRPr>
                    </a:p>
                  </a:txBody>
                  <a:tcPr marL="0" marR="0" marT="0" marB="0" anchor="ctr"/>
                </a:tc>
                <a:tc>
                  <a:txBody>
                    <a:bodyPr/>
                    <a:lstStyle/>
                    <a:p>
                      <a:pPr algn="ctr" fontAlgn="b"/>
                      <a:r>
                        <a:rPr lang="es-ES" sz="1600" u="none" strike="noStrike" dirty="0"/>
                        <a:t>10,4</a:t>
                      </a:r>
                      <a:endParaRPr lang="es-ES" sz="1600" b="0" i="0" u="none" strike="noStrike" dirty="0">
                        <a:solidFill>
                          <a:srgbClr val="000000"/>
                        </a:solidFill>
                        <a:latin typeface="Calibri"/>
                      </a:endParaRPr>
                    </a:p>
                  </a:txBody>
                  <a:tcPr marL="0" marR="0" marT="0" marB="0" anchor="ctr"/>
                </a:tc>
                <a:tc>
                  <a:txBody>
                    <a:bodyPr/>
                    <a:lstStyle/>
                    <a:p>
                      <a:pPr algn="ctr" fontAlgn="b"/>
                      <a:r>
                        <a:rPr lang="es-ES" sz="1600" u="none" strike="noStrike" dirty="0"/>
                        <a:t>2</a:t>
                      </a:r>
                      <a:endParaRPr lang="es-ES" sz="1600" b="0" i="0" u="none" strike="noStrike" dirty="0">
                        <a:solidFill>
                          <a:srgbClr val="000000"/>
                        </a:solidFill>
                        <a:latin typeface="Calibri"/>
                      </a:endParaRPr>
                    </a:p>
                  </a:txBody>
                  <a:tcPr marL="0" marR="0" marT="0" marB="0" anchor="ctr"/>
                </a:tc>
              </a:tr>
              <a:tr h="360040">
                <a:tc>
                  <a:txBody>
                    <a:bodyPr/>
                    <a:lstStyle/>
                    <a:p>
                      <a:pPr algn="ctr" fontAlgn="ctr"/>
                      <a:r>
                        <a:rPr lang="es-ES" sz="1600" u="none" strike="noStrike"/>
                        <a:t>   1995</a:t>
                      </a:r>
                      <a:endParaRPr lang="es-ES" sz="1600" b="1" i="0" u="none" strike="noStrike">
                        <a:solidFill>
                          <a:srgbClr val="000000"/>
                        </a:solidFill>
                        <a:latin typeface="Calibri"/>
                      </a:endParaRPr>
                    </a:p>
                  </a:txBody>
                  <a:tcPr marL="0" marR="0" marT="0" marB="0" anchor="ctr"/>
                </a:tc>
                <a:tc>
                  <a:txBody>
                    <a:bodyPr/>
                    <a:lstStyle/>
                    <a:p>
                      <a:pPr algn="ctr" fontAlgn="b"/>
                      <a:r>
                        <a:rPr lang="es-ES" sz="1600" u="none" strike="noStrike"/>
                        <a:t>10,7</a:t>
                      </a:r>
                      <a:endParaRPr lang="es-ES" sz="1600" b="0" i="0" u="none" strike="noStrike">
                        <a:solidFill>
                          <a:srgbClr val="000000"/>
                        </a:solidFill>
                        <a:latin typeface="Calibri"/>
                      </a:endParaRPr>
                    </a:p>
                  </a:txBody>
                  <a:tcPr marL="0" marR="0" marT="0" marB="0" anchor="ctr"/>
                </a:tc>
                <a:tc>
                  <a:txBody>
                    <a:bodyPr/>
                    <a:lstStyle/>
                    <a:p>
                      <a:pPr algn="ctr" fontAlgn="b"/>
                      <a:r>
                        <a:rPr lang="es-ES" sz="1600" u="none" strike="noStrike" dirty="0"/>
                        <a:t>10,4</a:t>
                      </a:r>
                      <a:endParaRPr lang="es-ES" sz="1600" b="0" i="0" u="none" strike="noStrike" dirty="0">
                        <a:solidFill>
                          <a:srgbClr val="000000"/>
                        </a:solidFill>
                        <a:latin typeface="Calibri"/>
                      </a:endParaRPr>
                    </a:p>
                  </a:txBody>
                  <a:tcPr marL="0" marR="0" marT="0" marB="0" anchor="ctr"/>
                </a:tc>
                <a:tc>
                  <a:txBody>
                    <a:bodyPr/>
                    <a:lstStyle/>
                    <a:p>
                      <a:pPr algn="ctr" fontAlgn="b"/>
                      <a:r>
                        <a:rPr lang="es-ES" sz="1600" u="none" strike="noStrike" dirty="0"/>
                        <a:t>0,3</a:t>
                      </a:r>
                      <a:endParaRPr lang="es-ES" sz="1600" b="0" i="0" u="none" strike="noStrike" dirty="0">
                        <a:solidFill>
                          <a:srgbClr val="000000"/>
                        </a:solidFill>
                        <a:latin typeface="Calibri"/>
                      </a:endParaRPr>
                    </a:p>
                  </a:txBody>
                  <a:tcPr marL="0" marR="0" marT="0" marB="0" anchor="ctr"/>
                </a:tc>
              </a:tr>
              <a:tr h="360040">
                <a:tc>
                  <a:txBody>
                    <a:bodyPr/>
                    <a:lstStyle/>
                    <a:p>
                      <a:pPr algn="ctr" fontAlgn="ctr"/>
                      <a:r>
                        <a:rPr lang="es-ES" sz="1600" u="none" strike="noStrike"/>
                        <a:t>   2000</a:t>
                      </a:r>
                      <a:endParaRPr lang="es-ES" sz="1600" b="1" i="0" u="none" strike="noStrike">
                        <a:solidFill>
                          <a:srgbClr val="000000"/>
                        </a:solidFill>
                        <a:latin typeface="Calibri"/>
                      </a:endParaRPr>
                    </a:p>
                  </a:txBody>
                  <a:tcPr marL="0" marR="0" marT="0" marB="0" anchor="ctr"/>
                </a:tc>
                <a:tc>
                  <a:txBody>
                    <a:bodyPr/>
                    <a:lstStyle/>
                    <a:p>
                      <a:pPr algn="ctr" fontAlgn="b"/>
                      <a:r>
                        <a:rPr lang="es-ES" sz="1600" u="none" strike="noStrike"/>
                        <a:t>10,6</a:t>
                      </a:r>
                      <a:endParaRPr lang="es-ES" sz="1600" b="0" i="0" u="none" strike="noStrike">
                        <a:solidFill>
                          <a:srgbClr val="000000"/>
                        </a:solidFill>
                        <a:latin typeface="Calibri"/>
                      </a:endParaRPr>
                    </a:p>
                  </a:txBody>
                  <a:tcPr marL="0" marR="0" marT="0" marB="0" anchor="ctr"/>
                </a:tc>
                <a:tc>
                  <a:txBody>
                    <a:bodyPr/>
                    <a:lstStyle/>
                    <a:p>
                      <a:pPr algn="ctr" fontAlgn="b"/>
                      <a:r>
                        <a:rPr lang="es-ES" sz="1600" u="none" strike="noStrike" dirty="0"/>
                        <a:t>10</a:t>
                      </a:r>
                      <a:endParaRPr lang="es-ES" sz="1600" b="0" i="0" u="none" strike="noStrike" dirty="0">
                        <a:solidFill>
                          <a:srgbClr val="000000"/>
                        </a:solidFill>
                        <a:latin typeface="Calibri"/>
                      </a:endParaRPr>
                    </a:p>
                  </a:txBody>
                  <a:tcPr marL="0" marR="0" marT="0" marB="0" anchor="ctr"/>
                </a:tc>
                <a:tc>
                  <a:txBody>
                    <a:bodyPr/>
                    <a:lstStyle/>
                    <a:p>
                      <a:pPr algn="ctr" fontAlgn="b"/>
                      <a:r>
                        <a:rPr lang="es-ES" sz="1600" u="none" strike="noStrike" dirty="0"/>
                        <a:t>0,6</a:t>
                      </a:r>
                      <a:endParaRPr lang="es-ES" sz="1600" b="0" i="0" u="none" strike="noStrike" dirty="0">
                        <a:solidFill>
                          <a:srgbClr val="000000"/>
                        </a:solidFill>
                        <a:latin typeface="Calibri"/>
                      </a:endParaRPr>
                    </a:p>
                  </a:txBody>
                  <a:tcPr marL="0" marR="0" marT="0" marB="0" anchor="ctr"/>
                </a:tc>
              </a:tr>
              <a:tr h="360040">
                <a:tc>
                  <a:txBody>
                    <a:bodyPr/>
                    <a:lstStyle/>
                    <a:p>
                      <a:pPr algn="ctr" fontAlgn="ctr"/>
                      <a:r>
                        <a:rPr lang="es-ES" sz="1600" u="none" strike="noStrike"/>
                        <a:t>   2005</a:t>
                      </a:r>
                      <a:endParaRPr lang="es-ES" sz="1600" b="1" i="0" u="none" strike="noStrike">
                        <a:solidFill>
                          <a:srgbClr val="000000"/>
                        </a:solidFill>
                        <a:latin typeface="Calibri"/>
                      </a:endParaRPr>
                    </a:p>
                  </a:txBody>
                  <a:tcPr marL="0" marR="0" marT="0" marB="0" anchor="ctr"/>
                </a:tc>
                <a:tc>
                  <a:txBody>
                    <a:bodyPr/>
                    <a:lstStyle/>
                    <a:p>
                      <a:pPr algn="ctr" fontAlgn="b"/>
                      <a:r>
                        <a:rPr lang="es-ES" sz="1600" u="none" strike="noStrike"/>
                        <a:t>10,4</a:t>
                      </a:r>
                      <a:endParaRPr lang="es-ES" sz="1600" b="0" i="0" u="none" strike="noStrike">
                        <a:solidFill>
                          <a:srgbClr val="000000"/>
                        </a:solidFill>
                        <a:latin typeface="Calibri"/>
                      </a:endParaRPr>
                    </a:p>
                  </a:txBody>
                  <a:tcPr marL="0" marR="0" marT="0" marB="0" anchor="ctr"/>
                </a:tc>
                <a:tc>
                  <a:txBody>
                    <a:bodyPr/>
                    <a:lstStyle/>
                    <a:p>
                      <a:pPr algn="ctr" fontAlgn="b"/>
                      <a:r>
                        <a:rPr lang="es-ES" sz="1600" u="none" strike="noStrike"/>
                        <a:t>9,8</a:t>
                      </a:r>
                      <a:endParaRPr lang="es-ES" sz="1600" b="0" i="0" u="none" strike="noStrike">
                        <a:solidFill>
                          <a:srgbClr val="000000"/>
                        </a:solidFill>
                        <a:latin typeface="Calibri"/>
                      </a:endParaRPr>
                    </a:p>
                  </a:txBody>
                  <a:tcPr marL="0" marR="0" marT="0" marB="0" anchor="ctr"/>
                </a:tc>
                <a:tc>
                  <a:txBody>
                    <a:bodyPr/>
                    <a:lstStyle/>
                    <a:p>
                      <a:pPr algn="ctr" fontAlgn="b"/>
                      <a:r>
                        <a:rPr lang="es-ES" sz="1600" u="none" strike="noStrike" dirty="0"/>
                        <a:t>0,6</a:t>
                      </a:r>
                      <a:endParaRPr lang="es-ES" sz="1600" b="0" i="0" u="none" strike="noStrike" dirty="0">
                        <a:solidFill>
                          <a:srgbClr val="000000"/>
                        </a:solidFill>
                        <a:latin typeface="Calibri"/>
                      </a:endParaRPr>
                    </a:p>
                  </a:txBody>
                  <a:tcPr marL="0" marR="0" marT="0" marB="0" anchor="ctr"/>
                </a:tc>
              </a:tr>
              <a:tr h="360040">
                <a:tc>
                  <a:txBody>
                    <a:bodyPr/>
                    <a:lstStyle/>
                    <a:p>
                      <a:pPr algn="ctr" fontAlgn="ctr"/>
                      <a:r>
                        <a:rPr lang="es-ES" sz="1600" u="none" strike="noStrike" dirty="0"/>
                        <a:t>   2010</a:t>
                      </a:r>
                      <a:endParaRPr lang="es-ES" sz="1600" b="1" i="0" u="none" strike="noStrike" dirty="0">
                        <a:solidFill>
                          <a:srgbClr val="000000"/>
                        </a:solidFill>
                        <a:latin typeface="Calibri"/>
                      </a:endParaRPr>
                    </a:p>
                  </a:txBody>
                  <a:tcPr marL="0" marR="0" marT="0" marB="0" anchor="ctr"/>
                </a:tc>
                <a:tc>
                  <a:txBody>
                    <a:bodyPr/>
                    <a:lstStyle/>
                    <a:p>
                      <a:pPr algn="ctr" fontAlgn="b"/>
                      <a:r>
                        <a:rPr lang="es-ES" sz="1600" u="none" strike="noStrike"/>
                        <a:t>10,7</a:t>
                      </a:r>
                      <a:endParaRPr lang="es-ES" sz="1600" b="0" i="0" u="none" strike="noStrike">
                        <a:solidFill>
                          <a:srgbClr val="000000"/>
                        </a:solidFill>
                        <a:latin typeface="Calibri"/>
                      </a:endParaRPr>
                    </a:p>
                  </a:txBody>
                  <a:tcPr marL="0" marR="0" marT="0" marB="0" anchor="ctr"/>
                </a:tc>
                <a:tc>
                  <a:txBody>
                    <a:bodyPr/>
                    <a:lstStyle/>
                    <a:p>
                      <a:pPr algn="ctr" fontAlgn="b"/>
                      <a:r>
                        <a:rPr lang="es-ES" sz="1600" u="none" strike="noStrike"/>
                        <a:t>9,7</a:t>
                      </a:r>
                      <a:endParaRPr lang="es-ES" sz="1600" b="0" i="0" u="none" strike="noStrike">
                        <a:solidFill>
                          <a:srgbClr val="000000"/>
                        </a:solidFill>
                        <a:latin typeface="Calibri"/>
                      </a:endParaRPr>
                    </a:p>
                  </a:txBody>
                  <a:tcPr marL="0" marR="0" marT="0" marB="0" anchor="ctr"/>
                </a:tc>
                <a:tc>
                  <a:txBody>
                    <a:bodyPr/>
                    <a:lstStyle/>
                    <a:p>
                      <a:pPr algn="ctr" fontAlgn="b"/>
                      <a:r>
                        <a:rPr lang="es-ES" sz="1600" u="none" strike="noStrike" dirty="0"/>
                        <a:t>1</a:t>
                      </a:r>
                      <a:endParaRPr lang="es-ES" sz="1600" b="0" i="0" u="none" strike="noStrike" dirty="0">
                        <a:solidFill>
                          <a:srgbClr val="000000"/>
                        </a:solidFill>
                        <a:latin typeface="Calibri"/>
                      </a:endParaRPr>
                    </a:p>
                  </a:txBody>
                  <a:tcPr marL="0" marR="0" marT="0" marB="0" anchor="ctr"/>
                </a:tc>
              </a:tr>
              <a:tr h="360040">
                <a:tc>
                  <a:txBody>
                    <a:bodyPr/>
                    <a:lstStyle/>
                    <a:p>
                      <a:pPr algn="ctr" fontAlgn="ctr"/>
                      <a:r>
                        <a:rPr lang="es-ES" sz="1600" u="none" strike="noStrike" dirty="0"/>
                        <a:t>   2011</a:t>
                      </a:r>
                      <a:endParaRPr lang="es-ES" sz="1600" b="1" i="0" u="none" strike="noStrike" dirty="0">
                        <a:solidFill>
                          <a:srgbClr val="000000"/>
                        </a:solidFill>
                        <a:latin typeface="Calibri"/>
                      </a:endParaRPr>
                    </a:p>
                  </a:txBody>
                  <a:tcPr marL="0" marR="0" marT="0" marB="0" anchor="ctr"/>
                </a:tc>
                <a:tc>
                  <a:txBody>
                    <a:bodyPr/>
                    <a:lstStyle/>
                    <a:p>
                      <a:pPr algn="ctr" fontAlgn="b"/>
                      <a:r>
                        <a:rPr lang="es-ES" sz="1600" u="none" strike="noStrike" dirty="0"/>
                        <a:t>10,4</a:t>
                      </a:r>
                      <a:endParaRPr lang="es-ES" sz="1600" b="0" i="0" u="none" strike="noStrike" dirty="0">
                        <a:solidFill>
                          <a:srgbClr val="000000"/>
                        </a:solidFill>
                        <a:latin typeface="Calibri"/>
                      </a:endParaRPr>
                    </a:p>
                  </a:txBody>
                  <a:tcPr marL="0" marR="0" marT="0" marB="0" anchor="ctr"/>
                </a:tc>
                <a:tc>
                  <a:txBody>
                    <a:bodyPr/>
                    <a:lstStyle/>
                    <a:p>
                      <a:pPr algn="ctr" fontAlgn="b"/>
                      <a:r>
                        <a:rPr lang="es-ES" sz="1600" u="none" strike="noStrike" dirty="0"/>
                        <a:t>9,6</a:t>
                      </a:r>
                      <a:endParaRPr lang="es-ES" sz="1600" b="0" i="0" u="none" strike="noStrike" dirty="0">
                        <a:solidFill>
                          <a:srgbClr val="000000"/>
                        </a:solidFill>
                        <a:latin typeface="Calibri"/>
                      </a:endParaRPr>
                    </a:p>
                  </a:txBody>
                  <a:tcPr marL="0" marR="0" marT="0" marB="0" anchor="ctr"/>
                </a:tc>
                <a:tc>
                  <a:txBody>
                    <a:bodyPr/>
                    <a:lstStyle/>
                    <a:p>
                      <a:pPr algn="ctr" fontAlgn="b"/>
                      <a:r>
                        <a:rPr lang="es-ES" sz="1600" u="none" strike="noStrike" dirty="0"/>
                        <a:t>0,8</a:t>
                      </a:r>
                      <a:endParaRPr lang="es-ES" sz="1600" b="0" i="0" u="none" strike="noStrike" dirty="0">
                        <a:solidFill>
                          <a:srgbClr val="000000"/>
                        </a:solidFill>
                        <a:latin typeface="Calibri"/>
                      </a:endParaRPr>
                    </a:p>
                  </a:txBody>
                  <a:tcPr marL="0" marR="0" marT="0" marB="0" anchor="ctr"/>
                </a:tc>
              </a:tr>
              <a:tr h="360040">
                <a:tc>
                  <a:txBody>
                    <a:bodyPr/>
                    <a:lstStyle/>
                    <a:p>
                      <a:pPr marL="0" algn="ctr" defTabSz="457200" rtl="0" eaLnBrk="1" fontAlgn="ctr" latinLnBrk="0" hangingPunct="1"/>
                      <a:r>
                        <a:rPr lang="es-ES" sz="1600" u="none" strike="noStrike" kern="1200" dirty="0" smtClean="0">
                          <a:solidFill>
                            <a:schemeClr val="dk1"/>
                          </a:solidFill>
                          <a:latin typeface="+mn-lt"/>
                          <a:ea typeface="+mn-ea"/>
                          <a:cs typeface="+mn-cs"/>
                        </a:rPr>
                        <a:t>   2015</a:t>
                      </a:r>
                      <a:endParaRPr lang="es-ES" sz="1600" u="none" strike="noStrike" kern="1200" dirty="0">
                        <a:solidFill>
                          <a:schemeClr val="dk1"/>
                        </a:solidFill>
                        <a:latin typeface="+mn-lt"/>
                        <a:ea typeface="+mn-ea"/>
                        <a:cs typeface="+mn-cs"/>
                      </a:endParaRPr>
                    </a:p>
                  </a:txBody>
                  <a:tcPr marL="0" marR="0" marT="0" marB="0" anchor="ctr"/>
                </a:tc>
                <a:tc>
                  <a:txBody>
                    <a:bodyPr/>
                    <a:lstStyle/>
                    <a:p>
                      <a:pPr marL="0" algn="ctr" defTabSz="457200" rtl="0" eaLnBrk="1" fontAlgn="b" latinLnBrk="0" hangingPunct="1"/>
                      <a:r>
                        <a:rPr lang="es-ES" sz="1600" u="none" strike="noStrike" kern="1200" dirty="0" smtClean="0">
                          <a:solidFill>
                            <a:schemeClr val="dk1"/>
                          </a:solidFill>
                          <a:latin typeface="+mn-lt"/>
                          <a:ea typeface="+mn-ea"/>
                          <a:cs typeface="+mn-cs"/>
                        </a:rPr>
                        <a:t>  10,0</a:t>
                      </a:r>
                      <a:endParaRPr lang="es-ES" sz="1600" u="none" strike="noStrike" kern="1200" dirty="0">
                        <a:solidFill>
                          <a:schemeClr val="dk1"/>
                        </a:solidFill>
                        <a:latin typeface="+mn-lt"/>
                        <a:ea typeface="+mn-ea"/>
                        <a:cs typeface="+mn-cs"/>
                      </a:endParaRPr>
                    </a:p>
                  </a:txBody>
                  <a:tcPr marL="0" marR="0" marT="0" marB="0" anchor="ctr"/>
                </a:tc>
                <a:tc>
                  <a:txBody>
                    <a:bodyPr/>
                    <a:lstStyle/>
                    <a:p>
                      <a:pPr marL="0" algn="ctr" defTabSz="457200" rtl="0" eaLnBrk="1" fontAlgn="b" latinLnBrk="0" hangingPunct="1"/>
                      <a:r>
                        <a:rPr lang="es-ES" sz="1600" u="none" strike="noStrike" kern="1200" dirty="0" smtClean="0">
                          <a:solidFill>
                            <a:schemeClr val="dk1"/>
                          </a:solidFill>
                          <a:latin typeface="+mn-lt"/>
                          <a:ea typeface="+mn-ea"/>
                          <a:cs typeface="+mn-cs"/>
                        </a:rPr>
                        <a:t>  10,3</a:t>
                      </a:r>
                      <a:endParaRPr lang="es-ES" sz="1600" u="none" strike="noStrike" kern="1200" dirty="0">
                        <a:solidFill>
                          <a:schemeClr val="dk1"/>
                        </a:solidFill>
                        <a:latin typeface="+mn-lt"/>
                        <a:ea typeface="+mn-ea"/>
                        <a:cs typeface="+mn-cs"/>
                      </a:endParaRPr>
                    </a:p>
                  </a:txBody>
                  <a:tcPr marL="0" marR="0" marT="0" marB="0" anchor="ctr"/>
                </a:tc>
                <a:tc>
                  <a:txBody>
                    <a:bodyPr/>
                    <a:lstStyle/>
                    <a:p>
                      <a:pPr marL="0" algn="ctr" defTabSz="457200" rtl="0" eaLnBrk="1" fontAlgn="b" latinLnBrk="0" hangingPunct="1"/>
                      <a:r>
                        <a:rPr lang="es-ES" sz="1600" u="none" strike="noStrike" kern="1200" dirty="0" smtClean="0">
                          <a:solidFill>
                            <a:schemeClr val="dk1"/>
                          </a:solidFill>
                          <a:latin typeface="+mn-lt"/>
                          <a:ea typeface="+mn-ea"/>
                          <a:cs typeface="+mn-cs"/>
                        </a:rPr>
                        <a:t> -0,3</a:t>
                      </a:r>
                      <a:endParaRPr lang="es-ES" sz="1600" u="none" strike="noStrike" kern="1200" dirty="0">
                        <a:solidFill>
                          <a:schemeClr val="dk1"/>
                        </a:solidFill>
                        <a:latin typeface="+mn-lt"/>
                        <a:ea typeface="+mn-ea"/>
                        <a:cs typeface="+mn-cs"/>
                      </a:endParaRPr>
                    </a:p>
                  </a:txBody>
                  <a:tcPr marL="0" marR="0" marT="0" marB="0" anchor="ctr"/>
                </a:tc>
              </a:tr>
            </a:tbl>
          </a:graphicData>
        </a:graphic>
      </p:graphicFrame>
      <p:sp>
        <p:nvSpPr>
          <p:cNvPr id="7" name="6 CuadroTexto"/>
          <p:cNvSpPr txBox="1"/>
          <p:nvPr/>
        </p:nvSpPr>
        <p:spPr>
          <a:xfrm>
            <a:off x="6533316" y="5936018"/>
            <a:ext cx="2143140" cy="276999"/>
          </a:xfrm>
          <a:prstGeom prst="rect">
            <a:avLst/>
          </a:prstGeom>
          <a:noFill/>
        </p:spPr>
        <p:txBody>
          <a:bodyPr wrap="square" rtlCol="0">
            <a:spAutoFit/>
          </a:bodyPr>
          <a:lstStyle/>
          <a:p>
            <a:r>
              <a:rPr lang="es-ES" sz="1200" dirty="0" smtClean="0"/>
              <a:t>Fuente: </a:t>
            </a:r>
            <a:r>
              <a:rPr lang="es-ES" sz="1200" dirty="0" err="1" smtClean="0"/>
              <a:t>Eurostat</a:t>
            </a:r>
            <a:r>
              <a:rPr lang="es-ES" sz="1200" dirty="0" smtClean="0"/>
              <a:t> (2016)</a:t>
            </a:r>
            <a:endParaRPr lang="es-ES" sz="1200" dirty="0"/>
          </a:p>
        </p:txBody>
      </p:sp>
      <p:graphicFrame>
        <p:nvGraphicFramePr>
          <p:cNvPr id="9" name="1 Gráfico"/>
          <p:cNvGraphicFramePr>
            <a:graphicFrameLocks/>
          </p:cNvGraphicFramePr>
          <p:nvPr>
            <p:extLst>
              <p:ext uri="{D42A27DB-BD31-4B8C-83A1-F6EECF244321}">
                <p14:modId xmlns:p14="http://schemas.microsoft.com/office/powerpoint/2010/main" val="809839350"/>
              </p:ext>
            </p:extLst>
          </p:nvPr>
        </p:nvGraphicFramePr>
        <p:xfrm>
          <a:off x="611560" y="843858"/>
          <a:ext cx="5040560" cy="2835027"/>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755576" y="3678885"/>
            <a:ext cx="4462625" cy="2462213"/>
          </a:xfrm>
          <a:prstGeom prst="rect">
            <a:avLst/>
          </a:prstGeom>
          <a:noFill/>
        </p:spPr>
        <p:txBody>
          <a:bodyPr wrap="square" rtlCol="0">
            <a:spAutoFit/>
          </a:bodyPr>
          <a:lstStyle/>
          <a:p>
            <a:pPr algn="just">
              <a:buNone/>
            </a:pPr>
            <a:r>
              <a:rPr lang="es-ES" sz="1400" b="1" dirty="0"/>
              <a:t>Europa </a:t>
            </a:r>
            <a:r>
              <a:rPr lang="es-ES" sz="1400" b="1" dirty="0" smtClean="0"/>
              <a:t>gana todavía población </a:t>
            </a:r>
            <a:r>
              <a:rPr lang="es-ES" sz="1400" b="1" dirty="0"/>
              <a:t>pero por la migración </a:t>
            </a:r>
            <a:r>
              <a:rPr lang="es-ES" sz="1400" b="1" dirty="0" smtClean="0"/>
              <a:t>positiva</a:t>
            </a:r>
            <a:endParaRPr lang="es-ES" sz="1400" b="1" dirty="0"/>
          </a:p>
          <a:p>
            <a:pPr algn="just">
              <a:buFontTx/>
              <a:buChar char="-"/>
            </a:pPr>
            <a:r>
              <a:rPr lang="es-ES" sz="1400" b="1" dirty="0" smtClean="0"/>
              <a:t>En </a:t>
            </a:r>
            <a:r>
              <a:rPr lang="es-ES" sz="1400" b="1" dirty="0"/>
              <a:t>01 de enero de 2016, la población de la Unión Europea (</a:t>
            </a:r>
            <a:r>
              <a:rPr lang="es-ES" sz="1400" b="1" dirty="0" smtClean="0"/>
              <a:t>UE) se </a:t>
            </a:r>
            <a:r>
              <a:rPr lang="es-ES" sz="1400" b="1" dirty="0"/>
              <a:t>estima en 510,1 millones, en comparación con 508,3 millones </a:t>
            </a:r>
            <a:r>
              <a:rPr lang="es-ES" sz="1400" b="1" dirty="0" smtClean="0"/>
              <a:t> del año anterior. </a:t>
            </a:r>
          </a:p>
          <a:p>
            <a:pPr marL="285750" indent="-285750" algn="just">
              <a:buFontTx/>
              <a:buChar char="-"/>
            </a:pPr>
            <a:endParaRPr lang="es-ES" sz="1400" b="1" dirty="0" smtClean="0"/>
          </a:p>
          <a:p>
            <a:pPr algn="just">
              <a:buNone/>
            </a:pPr>
            <a:r>
              <a:rPr lang="es-ES" sz="1400" b="1" dirty="0" smtClean="0"/>
              <a:t>- Durante </a:t>
            </a:r>
            <a:r>
              <a:rPr lang="es-ES" sz="1400" b="1" dirty="0"/>
              <a:t>el año 2015, casi 5,1 millones de </a:t>
            </a:r>
            <a:r>
              <a:rPr lang="es-ES" sz="1400" b="1" dirty="0" smtClean="0"/>
              <a:t>bebés  </a:t>
            </a:r>
            <a:r>
              <a:rPr lang="es-ES" sz="1400" b="1" dirty="0"/>
              <a:t>nacieron en la UE, mientras que más de 5,2 millones de personas </a:t>
            </a:r>
            <a:r>
              <a:rPr lang="es-ES" sz="1400" b="1" dirty="0" smtClean="0"/>
              <a:t> murieron</a:t>
            </a:r>
            <a:r>
              <a:rPr lang="es-ES" sz="1400" b="1" dirty="0"/>
              <a:t>, lo que significa que la UE registró por primera vez </a:t>
            </a:r>
            <a:r>
              <a:rPr lang="es-ES" sz="1400" b="1" dirty="0" smtClean="0"/>
              <a:t>en  </a:t>
            </a:r>
            <a:r>
              <a:rPr lang="es-ES" sz="1400" b="1" dirty="0"/>
              <a:t>la historia un cambio natural negativo de su población. </a:t>
            </a:r>
          </a:p>
        </p:txBody>
      </p:sp>
    </p:spTree>
    <p:extLst>
      <p:ext uri="{BB962C8B-B14F-4D97-AF65-F5344CB8AC3E}">
        <p14:creationId xmlns:p14="http://schemas.microsoft.com/office/powerpoint/2010/main" val="191699299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76672"/>
            <a:ext cx="6207224" cy="487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6045624" y="5371047"/>
            <a:ext cx="2046394" cy="307777"/>
          </a:xfrm>
          <a:prstGeom prst="rect">
            <a:avLst/>
          </a:prstGeom>
          <a:noFill/>
        </p:spPr>
        <p:txBody>
          <a:bodyPr wrap="none" rtlCol="0">
            <a:spAutoFit/>
          </a:bodyPr>
          <a:lstStyle/>
          <a:p>
            <a:r>
              <a:rPr lang="es-ES" sz="1400" dirty="0" smtClean="0"/>
              <a:t>Fuente: EUROSTAT (2016)</a:t>
            </a:r>
            <a:endParaRPr lang="es-ES" sz="1400" dirty="0"/>
          </a:p>
        </p:txBody>
      </p:sp>
      <p:sp>
        <p:nvSpPr>
          <p:cNvPr id="2" name="1 CuadroTexto"/>
          <p:cNvSpPr txBox="1"/>
          <p:nvPr/>
        </p:nvSpPr>
        <p:spPr>
          <a:xfrm>
            <a:off x="630140" y="5678824"/>
            <a:ext cx="7758283" cy="523220"/>
          </a:xfrm>
          <a:prstGeom prst="rect">
            <a:avLst/>
          </a:prstGeom>
          <a:noFill/>
        </p:spPr>
        <p:txBody>
          <a:bodyPr wrap="square" rtlCol="0">
            <a:spAutoFit/>
          </a:bodyPr>
          <a:lstStyle/>
          <a:p>
            <a:r>
              <a:rPr lang="es-ES" sz="1400" dirty="0" smtClean="0"/>
              <a:t>Índice de vejez (18,9), Envejecimiento (28,9),  Tasa </a:t>
            </a:r>
            <a:r>
              <a:rPr lang="es-ES" sz="1400" dirty="0"/>
              <a:t>de Dependencia (</a:t>
            </a:r>
            <a:r>
              <a:rPr lang="es-ES" sz="1400" dirty="0" smtClean="0"/>
              <a:t>52,6</a:t>
            </a:r>
            <a:r>
              <a:rPr lang="es-ES" sz="1400" dirty="0"/>
              <a:t> </a:t>
            </a:r>
            <a:r>
              <a:rPr lang="es-ES" sz="1400" dirty="0" smtClean="0"/>
              <a:t>) y Esperanza de Vida (78,1 hombres y mujeres  83,6) muy elevados en Europa. (Fuente: </a:t>
            </a:r>
            <a:r>
              <a:rPr lang="es-ES" sz="1400" dirty="0" err="1" smtClean="0"/>
              <a:t>Eurostat</a:t>
            </a:r>
            <a:r>
              <a:rPr lang="es-ES" sz="1400" dirty="0" smtClean="0"/>
              <a:t>, 2015)</a:t>
            </a:r>
            <a:endParaRPr lang="es-ES" sz="1400" dirty="0"/>
          </a:p>
        </p:txBody>
      </p:sp>
    </p:spTree>
    <p:extLst>
      <p:ext uri="{BB962C8B-B14F-4D97-AF65-F5344CB8AC3E}">
        <p14:creationId xmlns:p14="http://schemas.microsoft.com/office/powerpoint/2010/main" val="1212699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 Gráfico"/>
          <p:cNvGraphicFramePr>
            <a:graphicFrameLocks/>
          </p:cNvGraphicFramePr>
          <p:nvPr>
            <p:extLst>
              <p:ext uri="{D42A27DB-BD31-4B8C-83A1-F6EECF244321}">
                <p14:modId xmlns:p14="http://schemas.microsoft.com/office/powerpoint/2010/main" val="1997530271"/>
              </p:ext>
            </p:extLst>
          </p:nvPr>
        </p:nvGraphicFramePr>
        <p:xfrm>
          <a:off x="755576" y="404664"/>
          <a:ext cx="5703193"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1 Gráfico"/>
          <p:cNvGraphicFramePr>
            <a:graphicFrameLocks/>
          </p:cNvGraphicFramePr>
          <p:nvPr>
            <p:extLst>
              <p:ext uri="{D42A27DB-BD31-4B8C-83A1-F6EECF244321}">
                <p14:modId xmlns:p14="http://schemas.microsoft.com/office/powerpoint/2010/main" val="4047844279"/>
              </p:ext>
            </p:extLst>
          </p:nvPr>
        </p:nvGraphicFramePr>
        <p:xfrm>
          <a:off x="2843808" y="3284984"/>
          <a:ext cx="5714643" cy="3187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0208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5 Marcador de número de diapositiva"/>
          <p:cNvSpPr>
            <a:spLocks noGrp="1"/>
          </p:cNvSpPr>
          <p:nvPr>
            <p:ph type="sldNum" sz="quarter" idx="12"/>
          </p:nvPr>
        </p:nvSpPr>
        <p:spPr/>
        <p:txBody>
          <a:bodyPr/>
          <a:lstStyle/>
          <a:p>
            <a:pPr>
              <a:defRPr/>
            </a:pPr>
            <a:fld id="{A284EA5C-5081-4558-8DD6-C13983A6883D}" type="slidenum">
              <a:rPr lang="en-US" sz="1400"/>
              <a:pPr>
                <a:defRPr/>
              </a:pPr>
              <a:t>7</a:t>
            </a:fld>
            <a:endParaRPr lang="en-US" sz="1400" dirty="0"/>
          </a:p>
        </p:txBody>
      </p:sp>
      <p:sp>
        <p:nvSpPr>
          <p:cNvPr id="4100" name="Rectangle 2"/>
          <p:cNvSpPr>
            <a:spLocks noGrp="1" noChangeArrowheads="1"/>
          </p:cNvSpPr>
          <p:nvPr>
            <p:ph type="body" idx="4294967295"/>
          </p:nvPr>
        </p:nvSpPr>
        <p:spPr>
          <a:xfrm>
            <a:off x="0" y="8181975"/>
            <a:ext cx="8675688" cy="6048375"/>
          </a:xfrm>
        </p:spPr>
        <p:txBody>
          <a:bodyPr/>
          <a:lstStyle/>
          <a:p>
            <a:pPr>
              <a:lnSpc>
                <a:spcPct val="80000"/>
              </a:lnSpc>
            </a:pPr>
            <a:endParaRPr lang="es-ES" sz="1400" smtClean="0">
              <a:solidFill>
                <a:srgbClr val="000000"/>
              </a:solidFill>
            </a:endParaRPr>
          </a:p>
          <a:p>
            <a:pPr>
              <a:lnSpc>
                <a:spcPct val="80000"/>
              </a:lnSpc>
              <a:buFontTx/>
              <a:buNone/>
            </a:pPr>
            <a:endParaRPr lang="es-ES" sz="1400" smtClean="0">
              <a:solidFill>
                <a:srgbClr val="000000"/>
              </a:solidFill>
              <a:latin typeface="Times New Roman" pitchFamily="18" charset="0"/>
            </a:endParaRPr>
          </a:p>
          <a:p>
            <a:pPr>
              <a:lnSpc>
                <a:spcPct val="80000"/>
              </a:lnSpc>
              <a:buFontTx/>
              <a:buNone/>
            </a:pPr>
            <a:endParaRPr lang="es-ES" sz="1400" smtClean="0">
              <a:solidFill>
                <a:srgbClr val="000000"/>
              </a:solidFill>
              <a:latin typeface="Times New Roman" pitchFamily="18" charset="0"/>
            </a:endParaRPr>
          </a:p>
          <a:p>
            <a:pPr algn="just">
              <a:lnSpc>
                <a:spcPct val="80000"/>
              </a:lnSpc>
              <a:buFontTx/>
              <a:buNone/>
            </a:pPr>
            <a:endParaRPr lang="es-ES" sz="1400" smtClean="0">
              <a:solidFill>
                <a:srgbClr val="000000"/>
              </a:solidFill>
              <a:latin typeface="Times New Roman" pitchFamily="18" charset="0"/>
            </a:endParaRPr>
          </a:p>
          <a:p>
            <a:pPr algn="just">
              <a:lnSpc>
                <a:spcPct val="80000"/>
              </a:lnSpc>
              <a:buFontTx/>
              <a:buNone/>
            </a:pPr>
            <a:endParaRPr lang="es-ES" sz="1400" smtClean="0">
              <a:solidFill>
                <a:srgbClr val="000000"/>
              </a:solidFill>
              <a:latin typeface="Times New Roman" pitchFamily="18" charset="0"/>
            </a:endParaRPr>
          </a:p>
          <a:p>
            <a:pPr algn="just">
              <a:lnSpc>
                <a:spcPct val="80000"/>
              </a:lnSpc>
              <a:buFontTx/>
              <a:buNone/>
            </a:pPr>
            <a:endParaRPr lang="es-ES" sz="1400" smtClean="0">
              <a:solidFill>
                <a:srgbClr val="000000"/>
              </a:solidFill>
              <a:latin typeface="Times New Roman" pitchFamily="18" charset="0"/>
            </a:endParaRPr>
          </a:p>
          <a:p>
            <a:pPr>
              <a:lnSpc>
                <a:spcPct val="80000"/>
              </a:lnSpc>
              <a:buFontTx/>
              <a:buNone/>
            </a:pPr>
            <a:endParaRPr lang="es-ES" sz="1400" smtClean="0">
              <a:solidFill>
                <a:srgbClr val="000000"/>
              </a:solidFill>
              <a:latin typeface="Times New Roman" pitchFamily="18" charset="0"/>
            </a:endParaRPr>
          </a:p>
          <a:p>
            <a:pPr>
              <a:lnSpc>
                <a:spcPct val="80000"/>
              </a:lnSpc>
              <a:buFontTx/>
              <a:buNone/>
            </a:pPr>
            <a:endParaRPr lang="es-ES" sz="1400" smtClean="0">
              <a:solidFill>
                <a:srgbClr val="000000"/>
              </a:solidFill>
              <a:latin typeface="Times New Roman" pitchFamily="18" charset="0"/>
            </a:endParaRPr>
          </a:p>
          <a:p>
            <a:pPr>
              <a:lnSpc>
                <a:spcPct val="80000"/>
              </a:lnSpc>
              <a:buFontTx/>
              <a:buNone/>
            </a:pPr>
            <a:endParaRPr lang="es-ES" sz="1400" smtClean="0">
              <a:solidFill>
                <a:srgbClr val="000000"/>
              </a:solidFill>
              <a:latin typeface="Times New Roman" pitchFamily="18" charset="0"/>
            </a:endParaRPr>
          </a:p>
          <a:p>
            <a:pPr>
              <a:lnSpc>
                <a:spcPct val="80000"/>
              </a:lnSpc>
              <a:buFontTx/>
              <a:buNone/>
            </a:pPr>
            <a:endParaRPr lang="es-ES" sz="1400" smtClean="0">
              <a:solidFill>
                <a:srgbClr val="000000"/>
              </a:solidFill>
              <a:latin typeface="Times New Roman" pitchFamily="18" charset="0"/>
            </a:endParaRPr>
          </a:p>
          <a:p>
            <a:pPr algn="just">
              <a:lnSpc>
                <a:spcPct val="80000"/>
              </a:lnSpc>
              <a:buFontTx/>
              <a:buNone/>
            </a:pPr>
            <a:endParaRPr lang="es-ES" sz="1400" smtClean="0">
              <a:solidFill>
                <a:srgbClr val="000000"/>
              </a:solidFill>
              <a:latin typeface="Times New Roman" pitchFamily="18" charset="0"/>
            </a:endParaRPr>
          </a:p>
          <a:p>
            <a:pPr>
              <a:lnSpc>
                <a:spcPct val="80000"/>
              </a:lnSpc>
              <a:buFontTx/>
              <a:buNone/>
            </a:pPr>
            <a:endParaRPr lang="es-ES" sz="1400" smtClean="0">
              <a:solidFill>
                <a:srgbClr val="000000"/>
              </a:solidFill>
              <a:latin typeface="Times New Roman" pitchFamily="18" charset="0"/>
            </a:endParaRPr>
          </a:p>
          <a:p>
            <a:pPr>
              <a:lnSpc>
                <a:spcPct val="80000"/>
              </a:lnSpc>
              <a:buFontTx/>
              <a:buNone/>
            </a:pPr>
            <a:r>
              <a:rPr lang="es-ES" sz="1400" smtClean="0">
                <a:solidFill>
                  <a:srgbClr val="000000"/>
                </a:solidFill>
                <a:latin typeface="Times New Roman" pitchFamily="18" charset="0"/>
              </a:rPr>
              <a:t>Contrastes socioeconómicos entre éstas zonas y las rurales.</a:t>
            </a:r>
          </a:p>
          <a:p>
            <a:pPr>
              <a:lnSpc>
                <a:spcPct val="80000"/>
              </a:lnSpc>
              <a:buFontTx/>
              <a:buNone/>
            </a:pPr>
            <a:endParaRPr lang="es-ES" sz="1400" smtClean="0">
              <a:solidFill>
                <a:srgbClr val="000000"/>
              </a:solidFill>
              <a:latin typeface="Times New Roman" pitchFamily="18" charset="0"/>
            </a:endParaRPr>
          </a:p>
          <a:p>
            <a:pPr>
              <a:lnSpc>
                <a:spcPct val="80000"/>
              </a:lnSpc>
            </a:pPr>
            <a:endParaRPr lang="es-ES" sz="1400" smtClean="0">
              <a:solidFill>
                <a:srgbClr val="000000"/>
              </a:solidFill>
            </a:endParaRPr>
          </a:p>
        </p:txBody>
      </p:sp>
      <p:sp>
        <p:nvSpPr>
          <p:cNvPr id="285699" name="Rectangle 3"/>
          <p:cNvSpPr>
            <a:spLocks noChangeArrowheads="1"/>
          </p:cNvSpPr>
          <p:nvPr/>
        </p:nvSpPr>
        <p:spPr bwMode="auto">
          <a:xfrm>
            <a:off x="719385" y="1340768"/>
            <a:ext cx="7415213" cy="503238"/>
          </a:xfrm>
          <a:prstGeom prst="rect">
            <a:avLst/>
          </a:prstGeom>
          <a:solidFill>
            <a:schemeClr val="accent6">
              <a:lumMod val="40000"/>
              <a:lumOff val="60000"/>
            </a:schemeClr>
          </a:solidFill>
          <a:ln w="9525" algn="ctr">
            <a:solidFill>
              <a:schemeClr val="accent6">
                <a:lumMod val="40000"/>
                <a:lumOff val="60000"/>
              </a:schemeClr>
            </a:solidFill>
            <a:miter lim="800000"/>
            <a:headEnd/>
            <a:tailEnd/>
          </a:ln>
        </p:spPr>
        <p:txBody>
          <a:bodyPr wrap="none" anchor="ctr"/>
          <a:lstStyle/>
          <a:p>
            <a:pPr algn="ctr">
              <a:spcBef>
                <a:spcPct val="20000"/>
              </a:spcBef>
            </a:pPr>
            <a:endParaRPr lang="es-ES" sz="1400" dirty="0"/>
          </a:p>
          <a:p>
            <a:pPr algn="ctr">
              <a:spcBef>
                <a:spcPct val="20000"/>
              </a:spcBef>
            </a:pPr>
            <a:r>
              <a:rPr lang="es-ES" sz="1400" dirty="0"/>
              <a:t>Proceso de deterioro económico y social desde los años 50. </a:t>
            </a:r>
          </a:p>
          <a:p>
            <a:pPr algn="ctr"/>
            <a:endParaRPr lang="es-ES" sz="1400" dirty="0">
              <a:solidFill>
                <a:schemeClr val="tx1"/>
              </a:solidFill>
            </a:endParaRPr>
          </a:p>
        </p:txBody>
      </p:sp>
      <p:sp>
        <p:nvSpPr>
          <p:cNvPr id="285700" name="Rectangle 4"/>
          <p:cNvSpPr>
            <a:spLocks noChangeArrowheads="1"/>
          </p:cNvSpPr>
          <p:nvPr/>
        </p:nvSpPr>
        <p:spPr bwMode="auto">
          <a:xfrm>
            <a:off x="827584" y="2013163"/>
            <a:ext cx="2663825" cy="431800"/>
          </a:xfrm>
          <a:prstGeom prst="rect">
            <a:avLst/>
          </a:prstGeom>
          <a:solidFill>
            <a:schemeClr val="accent6">
              <a:lumMod val="40000"/>
              <a:lumOff val="60000"/>
            </a:schemeClr>
          </a:solidFill>
          <a:ln w="9525" algn="ctr">
            <a:solidFill>
              <a:schemeClr val="accent6">
                <a:lumMod val="40000"/>
                <a:lumOff val="60000"/>
              </a:schemeClr>
            </a:solidFill>
            <a:miter lim="800000"/>
            <a:headEnd/>
            <a:tailEnd/>
          </a:ln>
        </p:spPr>
        <p:txBody>
          <a:bodyPr wrap="none" anchor="ctr"/>
          <a:lstStyle/>
          <a:p>
            <a:pPr algn="ctr"/>
            <a:r>
              <a:rPr lang="es-ES" sz="1400" dirty="0"/>
              <a:t>Agricultura de subsistencia</a:t>
            </a:r>
          </a:p>
        </p:txBody>
      </p:sp>
      <p:sp>
        <p:nvSpPr>
          <p:cNvPr id="285701" name="Rectangle 5"/>
          <p:cNvSpPr>
            <a:spLocks noChangeArrowheads="1"/>
          </p:cNvSpPr>
          <p:nvPr/>
        </p:nvSpPr>
        <p:spPr bwMode="auto">
          <a:xfrm>
            <a:off x="4788396" y="2061096"/>
            <a:ext cx="3600450" cy="431800"/>
          </a:xfrm>
          <a:prstGeom prst="rect">
            <a:avLst/>
          </a:prstGeom>
          <a:solidFill>
            <a:schemeClr val="accent6">
              <a:lumMod val="40000"/>
              <a:lumOff val="60000"/>
            </a:schemeClr>
          </a:solidFill>
          <a:ln w="9525" algn="ctr">
            <a:solidFill>
              <a:schemeClr val="accent6">
                <a:lumMod val="40000"/>
                <a:lumOff val="60000"/>
              </a:schemeClr>
            </a:solidFill>
            <a:miter lim="800000"/>
            <a:headEnd/>
            <a:tailEnd/>
          </a:ln>
        </p:spPr>
        <p:txBody>
          <a:bodyPr wrap="none" anchor="ctr"/>
          <a:lstStyle/>
          <a:p>
            <a:pPr algn="ctr">
              <a:spcBef>
                <a:spcPct val="20000"/>
              </a:spcBef>
            </a:pPr>
            <a:endParaRPr lang="es-ES" sz="1400"/>
          </a:p>
          <a:p>
            <a:pPr algn="ctr">
              <a:spcBef>
                <a:spcPct val="20000"/>
              </a:spcBef>
            </a:pPr>
            <a:r>
              <a:rPr lang="es-ES" sz="1400"/>
              <a:t>Agricultura cada vez más competitiva</a:t>
            </a:r>
            <a:r>
              <a:rPr lang="es-ES" sz="1400">
                <a:latin typeface="Arial Unicode MS" pitchFamily="34" charset="-128"/>
              </a:rPr>
              <a:t>.</a:t>
            </a:r>
          </a:p>
          <a:p>
            <a:pPr algn="ctr"/>
            <a:endParaRPr lang="es-ES" sz="1400">
              <a:solidFill>
                <a:schemeClr val="tx1"/>
              </a:solidFill>
              <a:latin typeface="Arial Unicode MS" pitchFamily="34" charset="-128"/>
            </a:endParaRPr>
          </a:p>
        </p:txBody>
      </p:sp>
      <p:sp>
        <p:nvSpPr>
          <p:cNvPr id="285702" name="Rectangle 6"/>
          <p:cNvSpPr>
            <a:spLocks noChangeArrowheads="1"/>
          </p:cNvSpPr>
          <p:nvPr/>
        </p:nvSpPr>
        <p:spPr bwMode="auto">
          <a:xfrm>
            <a:off x="1331615" y="4005064"/>
            <a:ext cx="6767512" cy="431800"/>
          </a:xfrm>
          <a:prstGeom prst="rect">
            <a:avLst/>
          </a:prstGeom>
          <a:solidFill>
            <a:schemeClr val="accent6">
              <a:lumMod val="40000"/>
              <a:lumOff val="60000"/>
            </a:schemeClr>
          </a:solidFill>
          <a:ln w="9525" algn="ctr">
            <a:solidFill>
              <a:schemeClr val="accent6">
                <a:lumMod val="40000"/>
                <a:lumOff val="60000"/>
              </a:schemeClr>
            </a:solidFill>
            <a:miter lim="800000"/>
            <a:headEnd/>
            <a:tailEnd/>
          </a:ln>
        </p:spPr>
        <p:txBody>
          <a:bodyPr wrap="none" anchor="ctr"/>
          <a:lstStyle/>
          <a:p>
            <a:pPr algn="ctr">
              <a:spcBef>
                <a:spcPct val="20000"/>
              </a:spcBef>
            </a:pPr>
            <a:endParaRPr lang="es-ES" sz="1400" dirty="0"/>
          </a:p>
          <a:p>
            <a:pPr algn="ctr">
              <a:spcBef>
                <a:spcPct val="20000"/>
              </a:spcBef>
            </a:pPr>
            <a:r>
              <a:rPr lang="es-ES" sz="1400" dirty="0"/>
              <a:t>Activos agrarios emigran a las zonas de concentración industrial</a:t>
            </a:r>
            <a:r>
              <a:rPr lang="es-ES" sz="1400" dirty="0">
                <a:latin typeface="Arial Unicode MS" pitchFamily="34" charset="-128"/>
              </a:rPr>
              <a:t>. </a:t>
            </a:r>
          </a:p>
          <a:p>
            <a:pPr algn="ctr"/>
            <a:endParaRPr lang="es-ES" sz="1400" dirty="0">
              <a:solidFill>
                <a:schemeClr val="tx1"/>
              </a:solidFill>
              <a:latin typeface="Arial Unicode MS" pitchFamily="34" charset="-128"/>
            </a:endParaRPr>
          </a:p>
        </p:txBody>
      </p:sp>
      <p:sp>
        <p:nvSpPr>
          <p:cNvPr id="285703" name="Rectangle 7"/>
          <p:cNvSpPr>
            <a:spLocks noChangeArrowheads="1"/>
          </p:cNvSpPr>
          <p:nvPr/>
        </p:nvSpPr>
        <p:spPr bwMode="auto">
          <a:xfrm>
            <a:off x="2159496" y="4581128"/>
            <a:ext cx="6192837" cy="431800"/>
          </a:xfrm>
          <a:prstGeom prst="rect">
            <a:avLst/>
          </a:prstGeom>
          <a:solidFill>
            <a:schemeClr val="accent6">
              <a:lumMod val="40000"/>
              <a:lumOff val="60000"/>
            </a:schemeClr>
          </a:solidFill>
          <a:ln w="9525" algn="ctr">
            <a:solidFill>
              <a:schemeClr val="accent6">
                <a:lumMod val="40000"/>
                <a:lumOff val="60000"/>
              </a:schemeClr>
            </a:solidFill>
            <a:miter lim="800000"/>
            <a:headEnd/>
            <a:tailEnd/>
          </a:ln>
        </p:spPr>
        <p:txBody>
          <a:bodyPr wrap="none" anchor="ctr"/>
          <a:lstStyle/>
          <a:p>
            <a:pPr algn="ctr"/>
            <a:r>
              <a:rPr lang="es-ES" sz="1400" dirty="0"/>
              <a:t>Fuerte regresión demográfica y el envejecimiento de la población</a:t>
            </a:r>
            <a:r>
              <a:rPr lang="es-ES" sz="1400" dirty="0">
                <a:latin typeface="Arial Unicode MS" pitchFamily="34" charset="-128"/>
              </a:rPr>
              <a:t>.</a:t>
            </a:r>
          </a:p>
        </p:txBody>
      </p:sp>
      <p:sp>
        <p:nvSpPr>
          <p:cNvPr id="285704" name="Rectangle 8"/>
          <p:cNvSpPr>
            <a:spLocks noChangeArrowheads="1"/>
          </p:cNvSpPr>
          <p:nvPr/>
        </p:nvSpPr>
        <p:spPr bwMode="auto">
          <a:xfrm>
            <a:off x="719385" y="5120865"/>
            <a:ext cx="7882156" cy="504701"/>
          </a:xfrm>
          <a:prstGeom prst="rect">
            <a:avLst/>
          </a:prstGeom>
          <a:solidFill>
            <a:schemeClr val="accent6">
              <a:lumMod val="40000"/>
              <a:lumOff val="60000"/>
            </a:schemeClr>
          </a:solidFill>
          <a:ln w="9525" algn="ctr">
            <a:solidFill>
              <a:schemeClr val="accent6">
                <a:lumMod val="40000"/>
                <a:lumOff val="60000"/>
              </a:schemeClr>
            </a:solidFill>
            <a:miter lim="800000"/>
            <a:headEnd/>
            <a:tailEnd/>
          </a:ln>
        </p:spPr>
        <p:txBody>
          <a:bodyPr wrap="none" anchor="ctr"/>
          <a:lstStyle/>
          <a:p>
            <a:pPr algn="ctr">
              <a:spcBef>
                <a:spcPct val="20000"/>
              </a:spcBef>
            </a:pPr>
            <a:endParaRPr lang="es-ES" sz="1400" dirty="0"/>
          </a:p>
          <a:p>
            <a:pPr algn="ctr">
              <a:spcBef>
                <a:spcPct val="20000"/>
              </a:spcBef>
            </a:pPr>
            <a:r>
              <a:rPr lang="es-ES" sz="1400" dirty="0"/>
              <a:t>Zonas urbanas fuerte desarrollo industrial y, de los servicios</a:t>
            </a:r>
            <a:r>
              <a:rPr lang="es-ES" sz="1400" dirty="0" smtClean="0"/>
              <a:t>.  Concentración </a:t>
            </a:r>
            <a:r>
              <a:rPr lang="es-ES" sz="1400" dirty="0"/>
              <a:t>empleo, actividades y rentas </a:t>
            </a:r>
          </a:p>
          <a:p>
            <a:pPr algn="ctr"/>
            <a:endParaRPr lang="es-ES" sz="1400" dirty="0">
              <a:solidFill>
                <a:schemeClr val="tx1"/>
              </a:solidFill>
            </a:endParaRPr>
          </a:p>
        </p:txBody>
      </p:sp>
      <p:sp>
        <p:nvSpPr>
          <p:cNvPr id="285705" name="Rectangle 9"/>
          <p:cNvSpPr>
            <a:spLocks noChangeArrowheads="1"/>
          </p:cNvSpPr>
          <p:nvPr/>
        </p:nvSpPr>
        <p:spPr bwMode="auto">
          <a:xfrm>
            <a:off x="2772271" y="5805512"/>
            <a:ext cx="5616575" cy="431800"/>
          </a:xfrm>
          <a:prstGeom prst="rect">
            <a:avLst/>
          </a:prstGeom>
          <a:solidFill>
            <a:schemeClr val="accent6">
              <a:lumMod val="40000"/>
              <a:lumOff val="60000"/>
            </a:schemeClr>
          </a:solidFill>
          <a:ln w="9525" algn="ctr">
            <a:solidFill>
              <a:schemeClr val="accent6">
                <a:lumMod val="40000"/>
                <a:lumOff val="60000"/>
              </a:schemeClr>
            </a:solidFill>
            <a:miter lim="800000"/>
            <a:headEnd/>
            <a:tailEnd/>
          </a:ln>
        </p:spPr>
        <p:txBody>
          <a:bodyPr wrap="none" anchor="ctr"/>
          <a:lstStyle/>
          <a:p>
            <a:pPr algn="ctr">
              <a:spcBef>
                <a:spcPct val="20000"/>
              </a:spcBef>
            </a:pPr>
            <a:endParaRPr lang="es-ES" sz="1400" dirty="0"/>
          </a:p>
          <a:p>
            <a:pPr algn="ctr">
              <a:spcBef>
                <a:spcPct val="20000"/>
              </a:spcBef>
            </a:pPr>
            <a:r>
              <a:rPr lang="es-ES" sz="1400" dirty="0"/>
              <a:t>Contrastes socioeconómicos entre éstas zonas y las rurales.</a:t>
            </a:r>
          </a:p>
          <a:p>
            <a:pPr algn="ctr"/>
            <a:endParaRPr lang="es-ES" sz="1400" dirty="0">
              <a:solidFill>
                <a:schemeClr val="tx1"/>
              </a:solidFill>
            </a:endParaRPr>
          </a:p>
        </p:txBody>
      </p:sp>
      <p:sp>
        <p:nvSpPr>
          <p:cNvPr id="285706" name="Oval 10"/>
          <p:cNvSpPr>
            <a:spLocks noChangeArrowheads="1"/>
          </p:cNvSpPr>
          <p:nvPr/>
        </p:nvSpPr>
        <p:spPr bwMode="auto">
          <a:xfrm>
            <a:off x="827584" y="2636912"/>
            <a:ext cx="7198816" cy="1224137"/>
          </a:xfrm>
          <a:prstGeom prst="ellipse">
            <a:avLst/>
          </a:prstGeom>
          <a:solidFill>
            <a:schemeClr val="accent6">
              <a:lumMod val="40000"/>
              <a:lumOff val="60000"/>
            </a:schemeClr>
          </a:solidFill>
          <a:ln w="9525" algn="ctr">
            <a:solidFill>
              <a:schemeClr val="accent6">
                <a:lumMod val="40000"/>
                <a:lumOff val="60000"/>
              </a:schemeClr>
            </a:solidFill>
            <a:round/>
            <a:headEnd/>
            <a:tailEnd/>
          </a:ln>
        </p:spPr>
        <p:txBody>
          <a:bodyPr wrap="none" anchor="ctr"/>
          <a:lstStyle/>
          <a:p>
            <a:pPr algn="ctr"/>
            <a:r>
              <a:rPr lang="es-ES" sz="1400" dirty="0"/>
              <a:t>Zonas agrarias</a:t>
            </a:r>
            <a:r>
              <a:rPr lang="es-ES" sz="1400" dirty="0">
                <a:latin typeface="Arial Unicode MS" pitchFamily="34" charset="-128"/>
              </a:rPr>
              <a:t> “</a:t>
            </a:r>
            <a:r>
              <a:rPr lang="es-ES" sz="1400" dirty="0"/>
              <a:t>que no se han podido adaptar a estos cambios, </a:t>
            </a:r>
          </a:p>
          <a:p>
            <a:pPr algn="ctr"/>
            <a:r>
              <a:rPr lang="es-ES" sz="1400" dirty="0"/>
              <a:t>donde se abandonan las actividades agropecuarias tradicionales, la población empieza a emigrar y </a:t>
            </a:r>
          </a:p>
          <a:p>
            <a:pPr algn="ctr"/>
            <a:r>
              <a:rPr lang="es-ES" sz="1400" dirty="0"/>
              <a:t>es donde aparece una estructura social en declive”( El Desarrollo rural en la Agenda 2000).</a:t>
            </a:r>
          </a:p>
        </p:txBody>
      </p:sp>
      <p:sp>
        <p:nvSpPr>
          <p:cNvPr id="285707" name="Oval 11"/>
          <p:cNvSpPr>
            <a:spLocks noChangeArrowheads="1"/>
          </p:cNvSpPr>
          <p:nvPr/>
        </p:nvSpPr>
        <p:spPr bwMode="auto">
          <a:xfrm>
            <a:off x="2247909" y="620688"/>
            <a:ext cx="4465637" cy="576263"/>
          </a:xfrm>
          <a:prstGeom prst="ellipse">
            <a:avLst/>
          </a:prstGeom>
          <a:solidFill>
            <a:schemeClr val="accent1"/>
          </a:solidFill>
          <a:ln w="9525" algn="ctr">
            <a:solidFill>
              <a:schemeClr val="tx1"/>
            </a:solidFill>
            <a:round/>
            <a:headEnd/>
            <a:tailEnd/>
          </a:ln>
        </p:spPr>
        <p:txBody>
          <a:bodyPr wrap="none" anchor="ctr"/>
          <a:lstStyle/>
          <a:p>
            <a:pPr algn="ctr"/>
            <a:r>
              <a:rPr lang="es-ES" sz="1400" dirty="0"/>
              <a:t>Situación de las Zonas Rurales Europeas</a:t>
            </a:r>
          </a:p>
        </p:txBody>
      </p:sp>
      <p:sp>
        <p:nvSpPr>
          <p:cNvPr id="285708" name="AutoShape 12"/>
          <p:cNvSpPr>
            <a:spLocks noChangeArrowheads="1"/>
          </p:cNvSpPr>
          <p:nvPr/>
        </p:nvSpPr>
        <p:spPr bwMode="auto">
          <a:xfrm>
            <a:off x="3707309" y="2061815"/>
            <a:ext cx="1008062" cy="215900"/>
          </a:xfrm>
          <a:prstGeom prst="rightArrow">
            <a:avLst>
              <a:gd name="adj1" fmla="val 50000"/>
              <a:gd name="adj2" fmla="val 116728"/>
            </a:avLst>
          </a:prstGeom>
          <a:solidFill>
            <a:schemeClr val="bg1"/>
          </a:solidFill>
          <a:ln w="9525" algn="ctr">
            <a:solidFill>
              <a:schemeClr val="tx1"/>
            </a:solidFill>
            <a:miter lim="800000"/>
            <a:headEnd/>
            <a:tailEnd/>
          </a:ln>
        </p:spPr>
        <p:txBody>
          <a:bodyPr wrap="none" anchor="ctr"/>
          <a:lstStyle/>
          <a:p>
            <a:pPr algn="ctr">
              <a:spcBef>
                <a:spcPct val="20000"/>
              </a:spcBef>
            </a:pPr>
            <a:endParaRPr lang="es-ES" sz="1400"/>
          </a:p>
        </p:txBody>
      </p:sp>
    </p:spTree>
    <p:extLst>
      <p:ext uri="{BB962C8B-B14F-4D97-AF65-F5344CB8AC3E}">
        <p14:creationId xmlns:p14="http://schemas.microsoft.com/office/powerpoint/2010/main" val="670202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1"/>
          </p:nvPr>
        </p:nvSpPr>
        <p:spPr>
          <a:xfrm>
            <a:off x="611560" y="764704"/>
            <a:ext cx="7704856" cy="5472608"/>
          </a:xfrm>
        </p:spPr>
        <p:txBody>
          <a:bodyPr>
            <a:normAutofit fontScale="70000" lnSpcReduction="20000"/>
          </a:bodyPr>
          <a:lstStyle/>
          <a:p>
            <a:r>
              <a:rPr lang="es-ES" b="1" dirty="0" smtClean="0"/>
              <a:t>Diversidad de Espacios rurales europeos:</a:t>
            </a:r>
          </a:p>
          <a:p>
            <a:pPr marL="0" indent="0">
              <a:buNone/>
            </a:pPr>
            <a:endParaRPr lang="es-ES" b="1" dirty="0" smtClean="0"/>
          </a:p>
          <a:p>
            <a:pPr algn="just"/>
            <a:r>
              <a:rPr lang="es-ES" sz="2600" dirty="0" smtClean="0"/>
              <a:t>Contaminación </a:t>
            </a:r>
            <a:r>
              <a:rPr lang="es-ES" sz="2600" dirty="0"/>
              <a:t>con pesticidas y otros productos </a:t>
            </a:r>
            <a:r>
              <a:rPr lang="es-ES" sz="2600" dirty="0" smtClean="0"/>
              <a:t>químicos: regiones </a:t>
            </a:r>
            <a:r>
              <a:rPr lang="es-ES" sz="2600" dirty="0"/>
              <a:t>de agricultura intensiva como Bretaña, Flandes </a:t>
            </a:r>
            <a:r>
              <a:rPr lang="es-ES" sz="2600" dirty="0" smtClean="0"/>
              <a:t>o en  </a:t>
            </a:r>
            <a:r>
              <a:rPr lang="es-ES" sz="2600" dirty="0"/>
              <a:t>los Países Bajos, o de las prácticas excesivas de irrigación en Andalucía, Murcia, Alentejo, Algarve y </a:t>
            </a:r>
            <a:r>
              <a:rPr lang="es-ES" sz="2600" dirty="0" smtClean="0"/>
              <a:t>Aquitania.</a:t>
            </a:r>
          </a:p>
          <a:p>
            <a:pPr algn="just"/>
            <a:r>
              <a:rPr lang="es-ES" sz="2600" dirty="0" smtClean="0"/>
              <a:t>Suelos pobres </a:t>
            </a:r>
            <a:r>
              <a:rPr lang="es-ES" sz="2600" dirty="0"/>
              <a:t>y una agricultura poco productiva suelen dar lugar a prácticas de ganadería extensiva y/o a la predominancia de la silvicultura en la agricultura. Tal es el caso de países enteros, como Irlanda, Grecia, Finlandia, o de grandes regiones del Reino Unido, España, Portugal e Italia</a:t>
            </a:r>
            <a:r>
              <a:rPr lang="es-ES" sz="2600" dirty="0" smtClean="0"/>
              <a:t>.</a:t>
            </a:r>
          </a:p>
          <a:p>
            <a:pPr algn="just"/>
            <a:r>
              <a:rPr lang="es-ES" sz="2600" dirty="0" smtClean="0"/>
              <a:t>Una </a:t>
            </a:r>
            <a:r>
              <a:rPr lang="es-ES" sz="2600" dirty="0"/>
              <a:t>notable calidad paisajística o natural, que pueden valorizar en una estrategia de desarrollo turístico y de oferta recreativa: por ejemplo: Rhône-Alpes y </a:t>
            </a:r>
            <a:r>
              <a:rPr lang="es-ES" sz="2600" dirty="0" err="1"/>
              <a:t>Midi</a:t>
            </a:r>
            <a:r>
              <a:rPr lang="es-ES" sz="2600" dirty="0"/>
              <a:t>-Pirineos en Francia, Baviera en Alemania, los Abruzos y el Friul-Venecia Julia en Italia, el Tirol en Austria, Escocia, Irlanda, algunas partes de Grecia, las regiones árticas de Finlandia y Suecia, etc</a:t>
            </a:r>
            <a:r>
              <a:rPr lang="es-ES" sz="2600" dirty="0" smtClean="0"/>
              <a:t>.</a:t>
            </a:r>
          </a:p>
          <a:p>
            <a:pPr algn="just"/>
            <a:r>
              <a:rPr lang="es-ES" sz="2600" dirty="0" smtClean="0"/>
              <a:t>Difíciles condiciones naturales, por </a:t>
            </a:r>
            <a:r>
              <a:rPr lang="es-ES" sz="2600" dirty="0"/>
              <a:t>el aislamiento debido a las dificultades de comunicación en las islas (en Dinamarca o en Grecia), a la distancia (en Finlandia y Suecia), o al relieve (en España, </a:t>
            </a:r>
            <a:r>
              <a:rPr lang="es-ES" sz="2600" dirty="0" smtClean="0"/>
              <a:t>Italia, Escocia </a:t>
            </a:r>
            <a:r>
              <a:rPr lang="es-ES" sz="2600" dirty="0"/>
              <a:t>y Grecia</a:t>
            </a:r>
            <a:r>
              <a:rPr lang="es-ES" sz="2600" dirty="0" smtClean="0"/>
              <a:t>), o el </a:t>
            </a:r>
            <a:r>
              <a:rPr lang="es-ES" sz="2600" dirty="0"/>
              <a:t>clima </a:t>
            </a:r>
            <a:r>
              <a:rPr lang="es-ES" sz="2600" dirty="0" smtClean="0"/>
              <a:t>como un </a:t>
            </a:r>
            <a:r>
              <a:rPr lang="es-ES" sz="2600" dirty="0"/>
              <a:t>obstáculo determinante, tanto si se trata de la sequía del sur de España, de Italia o </a:t>
            </a:r>
            <a:r>
              <a:rPr lang="es-ES" sz="2600" dirty="0" smtClean="0"/>
              <a:t>Grecia o </a:t>
            </a:r>
            <a:r>
              <a:rPr lang="es-ES" sz="2600" dirty="0"/>
              <a:t>de las escasas precipitaciones en algunas regiones centrales de Alemania, como Brandeburgo, o del frío debido a la latitud, en Finlandia y Suecia.</a:t>
            </a:r>
          </a:p>
        </p:txBody>
      </p:sp>
    </p:spTree>
    <p:extLst>
      <p:ext uri="{BB962C8B-B14F-4D97-AF65-F5344CB8AC3E}">
        <p14:creationId xmlns:p14="http://schemas.microsoft.com/office/powerpoint/2010/main" val="348988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1"/>
          </p:nvPr>
        </p:nvSpPr>
        <p:spPr>
          <a:xfrm>
            <a:off x="755576" y="764704"/>
            <a:ext cx="7632848" cy="5472608"/>
          </a:xfrm>
        </p:spPr>
        <p:txBody>
          <a:bodyPr>
            <a:normAutofit fontScale="92500" lnSpcReduction="10000"/>
          </a:bodyPr>
          <a:lstStyle/>
          <a:p>
            <a:r>
              <a:rPr lang="es-ES" sz="1800" b="1" dirty="0" smtClean="0"/>
              <a:t>Distintos problemas y soluciones:</a:t>
            </a:r>
          </a:p>
          <a:p>
            <a:pPr algn="just"/>
            <a:r>
              <a:rPr lang="es-ES" sz="1800" dirty="0" smtClean="0"/>
              <a:t>Zonas dinámicas y Productivas, con mayores densidad demográfica y desarrollo económica. Son áreas rurales localizadas en un grupos de países localizados en la Europa Central. Políticas </a:t>
            </a:r>
            <a:r>
              <a:rPr lang="es-ES" sz="1800" dirty="0"/>
              <a:t>de formación profesional realizadas </a:t>
            </a:r>
            <a:r>
              <a:rPr lang="es-ES" sz="1800" dirty="0" smtClean="0"/>
              <a:t>en </a:t>
            </a:r>
            <a:r>
              <a:rPr lang="es-ES" sz="1800" dirty="0"/>
              <a:t>Dinamarca, Alemania o Suecia, </a:t>
            </a:r>
            <a:r>
              <a:rPr lang="es-ES" sz="1800" dirty="0" smtClean="0"/>
              <a:t>Francia</a:t>
            </a:r>
            <a:r>
              <a:rPr lang="es-ES" sz="1800" dirty="0"/>
              <a:t>, </a:t>
            </a:r>
            <a:r>
              <a:rPr lang="es-ES" sz="1800" dirty="0" smtClean="0"/>
              <a:t>Inglaterra</a:t>
            </a:r>
            <a:r>
              <a:rPr lang="es-ES" sz="1800" dirty="0"/>
              <a:t>, orientadas en creación de nuevas empresas </a:t>
            </a:r>
            <a:r>
              <a:rPr lang="es-ES" sz="1800" dirty="0" smtClean="0"/>
              <a:t>rurales, la </a:t>
            </a:r>
            <a:r>
              <a:rPr lang="es-ES" sz="1800" dirty="0"/>
              <a:t>organización de servicios sociales de </a:t>
            </a:r>
            <a:r>
              <a:rPr lang="es-ES" sz="1800" dirty="0" smtClean="0"/>
              <a:t>calidad, el fomento de la actividad turística, la transformación de los agricultores en profesionales, una intensificación de la agricultura y mejor comercialización de sus productos (orientados también a la calidad).  Son las zonas que están perdiendo menor volumen de poblaciones e incluso en algunos casos la han incrementado.</a:t>
            </a:r>
          </a:p>
          <a:p>
            <a:pPr algn="just"/>
            <a:r>
              <a:rPr lang="es-ES" sz="1800" dirty="0" smtClean="0"/>
              <a:t>Zonas en declive, con bajas densidad demográfica, envejecimiento y escaso desarrollo económico. Áreas rurales localizadas en el sur, en la Europa Mediterránea, y en los nuevos países anexionados del Este tienen que </a:t>
            </a:r>
            <a:r>
              <a:rPr lang="es-ES" sz="1800" dirty="0"/>
              <a:t>hacer frente a </a:t>
            </a:r>
            <a:r>
              <a:rPr lang="es-ES" sz="1800" dirty="0" smtClean="0"/>
              <a:t>crisis económica, </a:t>
            </a:r>
            <a:r>
              <a:rPr lang="es-ES" sz="1800" dirty="0"/>
              <a:t>al éxodo a las ciudades, al aumento radical del desempleo o a la reestructuración acelerada de las producciones y las </a:t>
            </a:r>
            <a:r>
              <a:rPr lang="es-ES" sz="1800" dirty="0" smtClean="0"/>
              <a:t>explotaciones agrarias a lo que no han podido adaptarse. Situadas en  </a:t>
            </a:r>
            <a:r>
              <a:rPr lang="es-ES" sz="1800" dirty="0"/>
              <a:t>Irlanda, </a:t>
            </a:r>
            <a:r>
              <a:rPr lang="es-ES" sz="1800" dirty="0" smtClean="0"/>
              <a:t>España, Portugal, Grecia, la Alemania del Este, </a:t>
            </a:r>
          </a:p>
          <a:p>
            <a:pPr algn="just"/>
            <a:r>
              <a:rPr lang="es-ES" sz="1800" dirty="0" smtClean="0"/>
              <a:t>Zonas suburbanas, ligadas al desarrollo de las grandes ciudades por su proximidad y la mejora de las comunicaciones y donde su población se desplaza a trabajar a las mismas. Son zonas sin declive económico ni demográfico.</a:t>
            </a:r>
          </a:p>
          <a:p>
            <a:pPr algn="just"/>
            <a:endParaRPr lang="es-ES" sz="1800" dirty="0" smtClean="0"/>
          </a:p>
          <a:p>
            <a:endParaRPr lang="es-ES" sz="1800" dirty="0"/>
          </a:p>
        </p:txBody>
      </p:sp>
    </p:spTree>
    <p:extLst>
      <p:ext uri="{BB962C8B-B14F-4D97-AF65-F5344CB8AC3E}">
        <p14:creationId xmlns:p14="http://schemas.microsoft.com/office/powerpoint/2010/main" val="215472582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LANTILLA_PRESENTACIÓN_COLORURAL2016" id="{60585454-DC23-4A10-A380-5D36C4085147}" vid="{17E45F7E-2481-45BF-A55D-FE83FD2E641B}"/>
    </a:ext>
  </a:extLst>
</a:theme>
</file>

<file path=ppt/theme/theme2.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PLANTILLA_PRESENTACIÓN_COLORURAL2016_Versión2</Template>
  <TotalTime>1532</TotalTime>
  <Words>2811</Words>
  <Application>Microsoft Office PowerPoint</Application>
  <PresentationFormat>Presentación en pantalla (4:3)</PresentationFormat>
  <Paragraphs>283</Paragraphs>
  <Slides>25</Slides>
  <Notes>2</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25</vt:i4>
      </vt:variant>
    </vt:vector>
  </HeadingPairs>
  <TitlesOfParts>
    <vt:vector size="28" baseType="lpstr">
      <vt:lpstr>Diseño personalizado</vt:lpstr>
      <vt:lpstr>Orgánico</vt:lpstr>
      <vt:lpstr>Picture</vt:lpstr>
      <vt:lpstr>“Desafío demográfico y  sociedad rural inclusiva”</vt:lpstr>
      <vt:lpstr>Presentación de PowerPoint</vt:lpstr>
      <vt:lpstr>Presentación de PowerPoint</vt:lpstr>
      <vt:lpstr>TASA BRUTA DE NATALIDAD Y MORTALIDAD DE EUROPA (1975- 2015)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ANTONIO SERRANO DE LA CRUZ SANTOS-OLMO</dc:creator>
  <cp:lastModifiedBy>Olatz Moreda (EAPN CyL)</cp:lastModifiedBy>
  <cp:revision>193</cp:revision>
  <cp:lastPrinted>2017-03-15T11:47:26Z</cp:lastPrinted>
  <dcterms:created xsi:type="dcterms:W3CDTF">2016-05-14T11:42:36Z</dcterms:created>
  <dcterms:modified xsi:type="dcterms:W3CDTF">2017-03-16T11:29:19Z</dcterms:modified>
</cp:coreProperties>
</file>