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9" r:id="rId4"/>
    <p:sldId id="263" r:id="rId5"/>
    <p:sldId id="260" r:id="rId6"/>
    <p:sldId id="262" r:id="rId7"/>
    <p:sldId id="264" r:id="rId8"/>
    <p:sldId id="257" r:id="rId9"/>
    <p:sldId id="261" r:id="rId10"/>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721"/>
  </p:normalViewPr>
  <p:slideViewPr>
    <p:cSldViewPr snapToGrid="0" snapToObjects="1">
      <p:cViewPr varScale="1">
        <p:scale>
          <a:sx n="90" d="100"/>
          <a:sy n="90" d="100"/>
        </p:scale>
        <p:origin x="232" y="5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iagrams/_rels/data1.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image" Target="../media/image3.jpg"/><Relationship Id="rId3" Type="http://schemas.openxmlformats.org/officeDocument/2006/relationships/image" Target="../media/image4.jpg"/></Relationships>
</file>

<file path=ppt/diagrams/_rels/drawing1.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image" Target="../media/image3.jpg"/><Relationship Id="rId3" Type="http://schemas.openxmlformats.org/officeDocument/2006/relationships/image" Target="../media/image4.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46A27A-AF21-014F-B1B2-471E143F06D5}" type="doc">
      <dgm:prSet loTypeId="urn:microsoft.com/office/officeart/2005/8/layout/vList3" loCatId="list" qsTypeId="urn:microsoft.com/office/officeart/2005/8/quickstyle/simple4" qsCatId="simple" csTypeId="urn:microsoft.com/office/officeart/2005/8/colors/accent1_2" csCatId="accent1" phldr="1"/>
      <dgm:spPr/>
      <dgm:t>
        <a:bodyPr/>
        <a:lstStyle/>
        <a:p>
          <a:endParaRPr lang="es-ES_tradnl"/>
        </a:p>
      </dgm:t>
    </dgm:pt>
    <dgm:pt modelId="{3131472E-A93D-8F4B-B487-F1D6B744EA3D}">
      <dgm:prSet/>
      <dgm:spPr/>
      <dgm:t>
        <a:bodyPr/>
        <a:lstStyle/>
        <a:p>
          <a:pPr rtl="0"/>
          <a:r>
            <a:rPr lang="es-ES_tradnl" dirty="0" smtClean="0"/>
            <a:t>Ha sido importante, en tanto ha servido para visualizar los desafíos múltiples del medio rural, particularmente de la pobreza. </a:t>
          </a:r>
          <a:endParaRPr lang="es-ES_tradnl" dirty="0"/>
        </a:p>
      </dgm:t>
    </dgm:pt>
    <dgm:pt modelId="{6A87A251-FA36-8346-93E2-7EBD5E1E0101}" type="parTrans" cxnId="{14924B7F-09BD-D94F-878A-5753FC8E95FB}">
      <dgm:prSet/>
      <dgm:spPr/>
      <dgm:t>
        <a:bodyPr/>
        <a:lstStyle/>
        <a:p>
          <a:endParaRPr lang="es-ES_tradnl"/>
        </a:p>
      </dgm:t>
    </dgm:pt>
    <dgm:pt modelId="{D396C068-5426-DE46-A5CF-C00453840113}" type="sibTrans" cxnId="{14924B7F-09BD-D94F-878A-5753FC8E95FB}">
      <dgm:prSet/>
      <dgm:spPr/>
      <dgm:t>
        <a:bodyPr/>
        <a:lstStyle/>
        <a:p>
          <a:endParaRPr lang="es-ES_tradnl"/>
        </a:p>
      </dgm:t>
    </dgm:pt>
    <dgm:pt modelId="{2C6D2C33-8A4E-4142-96AA-72929C506841}">
      <dgm:prSet/>
      <dgm:spPr/>
      <dgm:t>
        <a:bodyPr/>
        <a:lstStyle/>
        <a:p>
          <a:pPr rtl="0"/>
          <a:r>
            <a:rPr lang="es-ES_tradnl" smtClean="0"/>
            <a:t>Ha contado con una visión integral, en la propuesta de posibles soluciones y alternativas.</a:t>
          </a:r>
          <a:endParaRPr lang="es-ES_tradnl"/>
        </a:p>
      </dgm:t>
    </dgm:pt>
    <dgm:pt modelId="{3FE1DAFB-7A90-2047-B718-9433677653D7}" type="parTrans" cxnId="{0AC69612-408E-8742-8FEF-91766C7B9422}">
      <dgm:prSet/>
      <dgm:spPr/>
      <dgm:t>
        <a:bodyPr/>
        <a:lstStyle/>
        <a:p>
          <a:endParaRPr lang="es-ES_tradnl"/>
        </a:p>
      </dgm:t>
    </dgm:pt>
    <dgm:pt modelId="{414D0DBB-6E45-2748-9EEA-D84F410B7EFA}" type="sibTrans" cxnId="{0AC69612-408E-8742-8FEF-91766C7B9422}">
      <dgm:prSet/>
      <dgm:spPr/>
      <dgm:t>
        <a:bodyPr/>
        <a:lstStyle/>
        <a:p>
          <a:endParaRPr lang="es-ES_tradnl"/>
        </a:p>
      </dgm:t>
    </dgm:pt>
    <dgm:pt modelId="{026D3437-2E07-B64C-8A71-33BBCF3A01B0}">
      <dgm:prSet/>
      <dgm:spPr/>
      <dgm:t>
        <a:bodyPr/>
        <a:lstStyle/>
        <a:p>
          <a:pPr rtl="0"/>
          <a:r>
            <a:rPr lang="es-ES_tradnl" smtClean="0"/>
            <a:t>Es una muestra del compromiso de la EAPN España, y en este caso concreto de EAPN Castilla y León, en tratar la situación en el ámbito rural, como parte de nuestro trabajo contra la pobreza, destacando el papel que juegan las organizaciones que forman parte.</a:t>
          </a:r>
          <a:endParaRPr lang="es-ES_tradnl"/>
        </a:p>
      </dgm:t>
    </dgm:pt>
    <dgm:pt modelId="{A660B511-0E0A-2E41-9650-BEBE74F3EEA1}" type="parTrans" cxnId="{9C35DD62-AF0B-A441-8CFC-65E3891039E7}">
      <dgm:prSet/>
      <dgm:spPr/>
      <dgm:t>
        <a:bodyPr/>
        <a:lstStyle/>
        <a:p>
          <a:endParaRPr lang="es-ES_tradnl"/>
        </a:p>
      </dgm:t>
    </dgm:pt>
    <dgm:pt modelId="{4C138B6A-8493-2942-AA29-F7C5CB908348}" type="sibTrans" cxnId="{9C35DD62-AF0B-A441-8CFC-65E3891039E7}">
      <dgm:prSet/>
      <dgm:spPr/>
      <dgm:t>
        <a:bodyPr/>
        <a:lstStyle/>
        <a:p>
          <a:endParaRPr lang="es-ES_tradnl"/>
        </a:p>
      </dgm:t>
    </dgm:pt>
    <dgm:pt modelId="{3ADD8D45-1576-AF4D-AD43-B36D147557E3}" type="pres">
      <dgm:prSet presAssocID="{6546A27A-AF21-014F-B1B2-471E143F06D5}" presName="linearFlow" presStyleCnt="0">
        <dgm:presLayoutVars>
          <dgm:dir/>
          <dgm:resizeHandles val="exact"/>
        </dgm:presLayoutVars>
      </dgm:prSet>
      <dgm:spPr/>
    </dgm:pt>
    <dgm:pt modelId="{9B6F5399-2B2E-B446-B85E-7BC84349F8C2}" type="pres">
      <dgm:prSet presAssocID="{3131472E-A93D-8F4B-B487-F1D6B744EA3D}" presName="composite" presStyleCnt="0"/>
      <dgm:spPr/>
    </dgm:pt>
    <dgm:pt modelId="{30E73B95-1F48-0D42-BD15-AE90985C6F4B}" type="pres">
      <dgm:prSet presAssocID="{3131472E-A93D-8F4B-B487-F1D6B744EA3D}"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9508609B-205E-EE41-A352-6C36491BB17F}" type="pres">
      <dgm:prSet presAssocID="{3131472E-A93D-8F4B-B487-F1D6B744EA3D}" presName="txShp" presStyleLbl="node1" presStyleIdx="0" presStyleCnt="3">
        <dgm:presLayoutVars>
          <dgm:bulletEnabled val="1"/>
        </dgm:presLayoutVars>
      </dgm:prSet>
      <dgm:spPr/>
      <dgm:t>
        <a:bodyPr/>
        <a:lstStyle/>
        <a:p>
          <a:endParaRPr lang="es-ES_tradnl"/>
        </a:p>
      </dgm:t>
    </dgm:pt>
    <dgm:pt modelId="{87813C58-D8B9-984D-8E9A-ABEC466A826F}" type="pres">
      <dgm:prSet presAssocID="{D396C068-5426-DE46-A5CF-C00453840113}" presName="spacing" presStyleCnt="0"/>
      <dgm:spPr/>
    </dgm:pt>
    <dgm:pt modelId="{97CEA473-05A6-1A43-B7C0-44E0DAFC38CD}" type="pres">
      <dgm:prSet presAssocID="{2C6D2C33-8A4E-4142-96AA-72929C506841}" presName="composite" presStyleCnt="0"/>
      <dgm:spPr/>
    </dgm:pt>
    <dgm:pt modelId="{4E18FAC2-E15E-F849-B718-70425AC60B15}" type="pres">
      <dgm:prSet presAssocID="{2C6D2C33-8A4E-4142-96AA-72929C506841}"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F021BC04-DC2D-C847-BEB4-00912BF338D1}" type="pres">
      <dgm:prSet presAssocID="{2C6D2C33-8A4E-4142-96AA-72929C506841}" presName="txShp" presStyleLbl="node1" presStyleIdx="1" presStyleCnt="3">
        <dgm:presLayoutVars>
          <dgm:bulletEnabled val="1"/>
        </dgm:presLayoutVars>
      </dgm:prSet>
      <dgm:spPr/>
    </dgm:pt>
    <dgm:pt modelId="{1EBC7DCA-E74C-9E40-A287-2DCBB2F347A3}" type="pres">
      <dgm:prSet presAssocID="{414D0DBB-6E45-2748-9EEA-D84F410B7EFA}" presName="spacing" presStyleCnt="0"/>
      <dgm:spPr/>
    </dgm:pt>
    <dgm:pt modelId="{BBF7DB43-022E-8348-9C6D-173CC671F796}" type="pres">
      <dgm:prSet presAssocID="{026D3437-2E07-B64C-8A71-33BBCF3A01B0}" presName="composite" presStyleCnt="0"/>
      <dgm:spPr/>
    </dgm:pt>
    <dgm:pt modelId="{357A3C31-6800-4447-ADCD-25D66159939B}" type="pres">
      <dgm:prSet presAssocID="{026D3437-2E07-B64C-8A71-33BBCF3A01B0}"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pt>
    <dgm:pt modelId="{C31A87CD-E75C-2D46-9F71-C9569E69DD34}" type="pres">
      <dgm:prSet presAssocID="{026D3437-2E07-B64C-8A71-33BBCF3A01B0}" presName="txShp" presStyleLbl="node1" presStyleIdx="2" presStyleCnt="3">
        <dgm:presLayoutVars>
          <dgm:bulletEnabled val="1"/>
        </dgm:presLayoutVars>
      </dgm:prSet>
      <dgm:spPr/>
    </dgm:pt>
  </dgm:ptLst>
  <dgm:cxnLst>
    <dgm:cxn modelId="{0AC69612-408E-8742-8FEF-91766C7B9422}" srcId="{6546A27A-AF21-014F-B1B2-471E143F06D5}" destId="{2C6D2C33-8A4E-4142-96AA-72929C506841}" srcOrd="1" destOrd="0" parTransId="{3FE1DAFB-7A90-2047-B718-9433677653D7}" sibTransId="{414D0DBB-6E45-2748-9EEA-D84F410B7EFA}"/>
    <dgm:cxn modelId="{3EDDED61-9A63-4D4D-89E3-BDE7D3607DDF}" type="presOf" srcId="{026D3437-2E07-B64C-8A71-33BBCF3A01B0}" destId="{C31A87CD-E75C-2D46-9F71-C9569E69DD34}" srcOrd="0" destOrd="0" presId="urn:microsoft.com/office/officeart/2005/8/layout/vList3"/>
    <dgm:cxn modelId="{14924B7F-09BD-D94F-878A-5753FC8E95FB}" srcId="{6546A27A-AF21-014F-B1B2-471E143F06D5}" destId="{3131472E-A93D-8F4B-B487-F1D6B744EA3D}" srcOrd="0" destOrd="0" parTransId="{6A87A251-FA36-8346-93E2-7EBD5E1E0101}" sibTransId="{D396C068-5426-DE46-A5CF-C00453840113}"/>
    <dgm:cxn modelId="{16074122-2BA5-A341-9803-868B8FB6260D}" type="presOf" srcId="{6546A27A-AF21-014F-B1B2-471E143F06D5}" destId="{3ADD8D45-1576-AF4D-AD43-B36D147557E3}" srcOrd="0" destOrd="0" presId="urn:microsoft.com/office/officeart/2005/8/layout/vList3"/>
    <dgm:cxn modelId="{1FF45B7E-85B4-D440-BF5F-355EB5A655DB}" type="presOf" srcId="{2C6D2C33-8A4E-4142-96AA-72929C506841}" destId="{F021BC04-DC2D-C847-BEB4-00912BF338D1}" srcOrd="0" destOrd="0" presId="urn:microsoft.com/office/officeart/2005/8/layout/vList3"/>
    <dgm:cxn modelId="{FB83D50D-5992-094E-B138-B59FFE70F208}" type="presOf" srcId="{3131472E-A93D-8F4B-B487-F1D6B744EA3D}" destId="{9508609B-205E-EE41-A352-6C36491BB17F}" srcOrd="0" destOrd="0" presId="urn:microsoft.com/office/officeart/2005/8/layout/vList3"/>
    <dgm:cxn modelId="{9C35DD62-AF0B-A441-8CFC-65E3891039E7}" srcId="{6546A27A-AF21-014F-B1B2-471E143F06D5}" destId="{026D3437-2E07-B64C-8A71-33BBCF3A01B0}" srcOrd="2" destOrd="0" parTransId="{A660B511-0E0A-2E41-9650-BEBE74F3EEA1}" sibTransId="{4C138B6A-8493-2942-AA29-F7C5CB908348}"/>
    <dgm:cxn modelId="{4BAA6214-AF75-1C42-B3E9-1B398E4E5403}" type="presParOf" srcId="{3ADD8D45-1576-AF4D-AD43-B36D147557E3}" destId="{9B6F5399-2B2E-B446-B85E-7BC84349F8C2}" srcOrd="0" destOrd="0" presId="urn:microsoft.com/office/officeart/2005/8/layout/vList3"/>
    <dgm:cxn modelId="{3DCE2786-0734-9A4C-891E-76F6FCB031EF}" type="presParOf" srcId="{9B6F5399-2B2E-B446-B85E-7BC84349F8C2}" destId="{30E73B95-1F48-0D42-BD15-AE90985C6F4B}" srcOrd="0" destOrd="0" presId="urn:microsoft.com/office/officeart/2005/8/layout/vList3"/>
    <dgm:cxn modelId="{09AE6279-6088-2048-A0AB-0A3B34D83B8B}" type="presParOf" srcId="{9B6F5399-2B2E-B446-B85E-7BC84349F8C2}" destId="{9508609B-205E-EE41-A352-6C36491BB17F}" srcOrd="1" destOrd="0" presId="urn:microsoft.com/office/officeart/2005/8/layout/vList3"/>
    <dgm:cxn modelId="{53CB4E9D-4F24-0448-9114-763ADFBD14DB}" type="presParOf" srcId="{3ADD8D45-1576-AF4D-AD43-B36D147557E3}" destId="{87813C58-D8B9-984D-8E9A-ABEC466A826F}" srcOrd="1" destOrd="0" presId="urn:microsoft.com/office/officeart/2005/8/layout/vList3"/>
    <dgm:cxn modelId="{E2D101DA-EA5E-5B45-863B-B5C662B9C742}" type="presParOf" srcId="{3ADD8D45-1576-AF4D-AD43-B36D147557E3}" destId="{97CEA473-05A6-1A43-B7C0-44E0DAFC38CD}" srcOrd="2" destOrd="0" presId="urn:microsoft.com/office/officeart/2005/8/layout/vList3"/>
    <dgm:cxn modelId="{2AD611FB-F65D-C44F-A276-ECC2FEC9973D}" type="presParOf" srcId="{97CEA473-05A6-1A43-B7C0-44E0DAFC38CD}" destId="{4E18FAC2-E15E-F849-B718-70425AC60B15}" srcOrd="0" destOrd="0" presId="urn:microsoft.com/office/officeart/2005/8/layout/vList3"/>
    <dgm:cxn modelId="{7E045CD7-3391-5D47-80D1-6960FB55380F}" type="presParOf" srcId="{97CEA473-05A6-1A43-B7C0-44E0DAFC38CD}" destId="{F021BC04-DC2D-C847-BEB4-00912BF338D1}" srcOrd="1" destOrd="0" presId="urn:microsoft.com/office/officeart/2005/8/layout/vList3"/>
    <dgm:cxn modelId="{54B17508-3939-2340-8A5B-0F8B27AA44E9}" type="presParOf" srcId="{3ADD8D45-1576-AF4D-AD43-B36D147557E3}" destId="{1EBC7DCA-E74C-9E40-A287-2DCBB2F347A3}" srcOrd="3" destOrd="0" presId="urn:microsoft.com/office/officeart/2005/8/layout/vList3"/>
    <dgm:cxn modelId="{7ED49445-7663-EB4B-BC5A-508DD7D97E9E}" type="presParOf" srcId="{3ADD8D45-1576-AF4D-AD43-B36D147557E3}" destId="{BBF7DB43-022E-8348-9C6D-173CC671F796}" srcOrd="4" destOrd="0" presId="urn:microsoft.com/office/officeart/2005/8/layout/vList3"/>
    <dgm:cxn modelId="{5A4878D4-76F8-AE45-B42B-F60F6DD9141C}" type="presParOf" srcId="{BBF7DB43-022E-8348-9C6D-173CC671F796}" destId="{357A3C31-6800-4447-ADCD-25D66159939B}" srcOrd="0" destOrd="0" presId="urn:microsoft.com/office/officeart/2005/8/layout/vList3"/>
    <dgm:cxn modelId="{0C82EFB5-6B6E-464E-8325-607145CE0648}" type="presParOf" srcId="{BBF7DB43-022E-8348-9C6D-173CC671F796}" destId="{C31A87CD-E75C-2D46-9F71-C9569E69DD34}"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08609B-205E-EE41-A352-6C36491BB17F}">
      <dsp:nvSpPr>
        <dsp:cNvPr id="0" name=""/>
        <dsp:cNvSpPr/>
      </dsp:nvSpPr>
      <dsp:spPr>
        <a:xfrm rot="10800000">
          <a:off x="2120859" y="455"/>
          <a:ext cx="6992874" cy="1437987"/>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4113" tIns="68580" rIns="128016" bIns="68580" numCol="1" spcCol="1270" anchor="ctr" anchorCtr="0">
          <a:noAutofit/>
        </a:bodyPr>
        <a:lstStyle/>
        <a:p>
          <a:pPr lvl="0" algn="ctr" defTabSz="800100" rtl="0">
            <a:lnSpc>
              <a:spcPct val="90000"/>
            </a:lnSpc>
            <a:spcBef>
              <a:spcPct val="0"/>
            </a:spcBef>
            <a:spcAft>
              <a:spcPct val="35000"/>
            </a:spcAft>
          </a:pPr>
          <a:r>
            <a:rPr lang="es-ES_tradnl" sz="1800" kern="1200" dirty="0" smtClean="0"/>
            <a:t>Ha sido importante, en tanto ha servido para visualizar los desafíos múltiples del medio rural, particularmente de la pobreza. </a:t>
          </a:r>
          <a:endParaRPr lang="es-ES_tradnl" sz="1800" kern="1200" dirty="0"/>
        </a:p>
      </dsp:txBody>
      <dsp:txXfrm rot="10800000">
        <a:off x="2480356" y="455"/>
        <a:ext cx="6633377" cy="1437987"/>
      </dsp:txXfrm>
    </dsp:sp>
    <dsp:sp modelId="{30E73B95-1F48-0D42-BD15-AE90985C6F4B}">
      <dsp:nvSpPr>
        <dsp:cNvPr id="0" name=""/>
        <dsp:cNvSpPr/>
      </dsp:nvSpPr>
      <dsp:spPr>
        <a:xfrm>
          <a:off x="1401866" y="455"/>
          <a:ext cx="1437987" cy="143798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a:noFill/>
        </a:ln>
        <a:effectLst/>
      </dsp:spPr>
      <dsp:style>
        <a:lnRef idx="0">
          <a:scrgbClr r="0" g="0" b="0"/>
        </a:lnRef>
        <a:fillRef idx="1">
          <a:scrgbClr r="0" g="0" b="0"/>
        </a:fillRef>
        <a:effectRef idx="2">
          <a:scrgbClr r="0" g="0" b="0"/>
        </a:effectRef>
        <a:fontRef idx="minor"/>
      </dsp:style>
    </dsp:sp>
    <dsp:sp modelId="{F021BC04-DC2D-C847-BEB4-00912BF338D1}">
      <dsp:nvSpPr>
        <dsp:cNvPr id="0" name=""/>
        <dsp:cNvSpPr/>
      </dsp:nvSpPr>
      <dsp:spPr>
        <a:xfrm rot="10800000">
          <a:off x="2120859" y="1867693"/>
          <a:ext cx="6992874" cy="1437987"/>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4113" tIns="68580" rIns="128016" bIns="68580" numCol="1" spcCol="1270" anchor="ctr" anchorCtr="0">
          <a:noAutofit/>
        </a:bodyPr>
        <a:lstStyle/>
        <a:p>
          <a:pPr lvl="0" algn="ctr" defTabSz="800100" rtl="0">
            <a:lnSpc>
              <a:spcPct val="90000"/>
            </a:lnSpc>
            <a:spcBef>
              <a:spcPct val="0"/>
            </a:spcBef>
            <a:spcAft>
              <a:spcPct val="35000"/>
            </a:spcAft>
          </a:pPr>
          <a:r>
            <a:rPr lang="es-ES_tradnl" sz="1800" kern="1200" smtClean="0"/>
            <a:t>Ha contado con una visión integral, en la propuesta de posibles soluciones y alternativas.</a:t>
          </a:r>
          <a:endParaRPr lang="es-ES_tradnl" sz="1800" kern="1200"/>
        </a:p>
      </dsp:txBody>
      <dsp:txXfrm rot="10800000">
        <a:off x="2480356" y="1867693"/>
        <a:ext cx="6633377" cy="1437987"/>
      </dsp:txXfrm>
    </dsp:sp>
    <dsp:sp modelId="{4E18FAC2-E15E-F849-B718-70425AC60B15}">
      <dsp:nvSpPr>
        <dsp:cNvPr id="0" name=""/>
        <dsp:cNvSpPr/>
      </dsp:nvSpPr>
      <dsp:spPr>
        <a:xfrm>
          <a:off x="1401866" y="1867693"/>
          <a:ext cx="1437987" cy="1437987"/>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a:noFill/>
        </a:ln>
        <a:effectLst/>
      </dsp:spPr>
      <dsp:style>
        <a:lnRef idx="0">
          <a:scrgbClr r="0" g="0" b="0"/>
        </a:lnRef>
        <a:fillRef idx="1">
          <a:scrgbClr r="0" g="0" b="0"/>
        </a:fillRef>
        <a:effectRef idx="2">
          <a:scrgbClr r="0" g="0" b="0"/>
        </a:effectRef>
        <a:fontRef idx="minor"/>
      </dsp:style>
    </dsp:sp>
    <dsp:sp modelId="{C31A87CD-E75C-2D46-9F71-C9569E69DD34}">
      <dsp:nvSpPr>
        <dsp:cNvPr id="0" name=""/>
        <dsp:cNvSpPr/>
      </dsp:nvSpPr>
      <dsp:spPr>
        <a:xfrm rot="10800000">
          <a:off x="2120859" y="3734930"/>
          <a:ext cx="6992874" cy="1437987"/>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4113" tIns="68580" rIns="128016" bIns="68580" numCol="1" spcCol="1270" anchor="ctr" anchorCtr="0">
          <a:noAutofit/>
        </a:bodyPr>
        <a:lstStyle/>
        <a:p>
          <a:pPr lvl="0" algn="ctr" defTabSz="800100" rtl="0">
            <a:lnSpc>
              <a:spcPct val="90000"/>
            </a:lnSpc>
            <a:spcBef>
              <a:spcPct val="0"/>
            </a:spcBef>
            <a:spcAft>
              <a:spcPct val="35000"/>
            </a:spcAft>
          </a:pPr>
          <a:r>
            <a:rPr lang="es-ES_tradnl" sz="1800" kern="1200" smtClean="0"/>
            <a:t>Es una muestra del compromiso de la EAPN España, y en este caso concreto de EAPN Castilla y León, en tratar la situación en el ámbito rural, como parte de nuestro trabajo contra la pobreza, destacando el papel que juegan las organizaciones que forman parte.</a:t>
          </a:r>
          <a:endParaRPr lang="es-ES_tradnl" sz="1800" kern="1200"/>
        </a:p>
      </dsp:txBody>
      <dsp:txXfrm rot="10800000">
        <a:off x="2480356" y="3734930"/>
        <a:ext cx="6633377" cy="1437987"/>
      </dsp:txXfrm>
    </dsp:sp>
    <dsp:sp modelId="{357A3C31-6800-4447-ADCD-25D66159939B}">
      <dsp:nvSpPr>
        <dsp:cNvPr id="0" name=""/>
        <dsp:cNvSpPr/>
      </dsp:nvSpPr>
      <dsp:spPr>
        <a:xfrm>
          <a:off x="1401866" y="3734930"/>
          <a:ext cx="1437987" cy="1437987"/>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a:noFill/>
        </a:ln>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_tradnl" smtClean="0"/>
              <a:t>Clic para editar título</a:t>
            </a:r>
            <a:endParaRPr lang="es-ES_tradn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smtClean="0"/>
              <a:t>Haga clic para modificar el estilo de subtítulo del patrón</a:t>
            </a:r>
            <a:endParaRPr lang="es-ES_tradnl"/>
          </a:p>
        </p:txBody>
      </p:sp>
      <p:sp>
        <p:nvSpPr>
          <p:cNvPr id="4" name="Marcador de fecha 3"/>
          <p:cNvSpPr>
            <a:spLocks noGrp="1"/>
          </p:cNvSpPr>
          <p:nvPr>
            <p:ph type="dt" sz="half" idx="10"/>
          </p:nvPr>
        </p:nvSpPr>
        <p:spPr/>
        <p:txBody>
          <a:bodyPr/>
          <a:lstStyle/>
          <a:p>
            <a:fld id="{D6F6E534-4A6D-D147-B5DD-DEC753FE8092}" type="datetimeFigureOut">
              <a:rPr lang="es-ES_tradnl" smtClean="0"/>
              <a:t>16/3/17</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102383D0-8686-E848-84C0-B995FF96BF26}" type="slidenum">
              <a:rPr lang="es-ES_tradnl" smtClean="0"/>
              <a:t>‹Nr.›</a:t>
            </a:fld>
            <a:endParaRPr lang="es-ES_tradnl"/>
          </a:p>
        </p:txBody>
      </p:sp>
    </p:spTree>
    <p:extLst>
      <p:ext uri="{BB962C8B-B14F-4D97-AF65-F5344CB8AC3E}">
        <p14:creationId xmlns:p14="http://schemas.microsoft.com/office/powerpoint/2010/main" val="1382880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D6F6E534-4A6D-D147-B5DD-DEC753FE8092}" type="datetimeFigureOut">
              <a:rPr lang="es-ES_tradnl" smtClean="0"/>
              <a:t>16/3/17</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102383D0-8686-E848-84C0-B995FF96BF26}" type="slidenum">
              <a:rPr lang="es-ES_tradnl" smtClean="0"/>
              <a:t>‹Nr.›</a:t>
            </a:fld>
            <a:endParaRPr lang="es-ES_tradnl"/>
          </a:p>
        </p:txBody>
      </p:sp>
    </p:spTree>
    <p:extLst>
      <p:ext uri="{BB962C8B-B14F-4D97-AF65-F5344CB8AC3E}">
        <p14:creationId xmlns:p14="http://schemas.microsoft.com/office/powerpoint/2010/main" val="525320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_tradnl" smtClean="0"/>
              <a:t>Clic para editar título</a:t>
            </a:r>
            <a:endParaRPr lang="es-ES_tradn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D6F6E534-4A6D-D147-B5DD-DEC753FE8092}" type="datetimeFigureOut">
              <a:rPr lang="es-ES_tradnl" smtClean="0"/>
              <a:t>16/3/17</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102383D0-8686-E848-84C0-B995FF96BF26}" type="slidenum">
              <a:rPr lang="es-ES_tradnl" smtClean="0"/>
              <a:t>‹Nr.›</a:t>
            </a:fld>
            <a:endParaRPr lang="es-ES_tradnl"/>
          </a:p>
        </p:txBody>
      </p:sp>
    </p:spTree>
    <p:extLst>
      <p:ext uri="{BB962C8B-B14F-4D97-AF65-F5344CB8AC3E}">
        <p14:creationId xmlns:p14="http://schemas.microsoft.com/office/powerpoint/2010/main" val="753009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D6F6E534-4A6D-D147-B5DD-DEC753FE8092}" type="datetimeFigureOut">
              <a:rPr lang="es-ES_tradnl" smtClean="0"/>
              <a:t>16/3/17</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102383D0-8686-E848-84C0-B995FF96BF26}" type="slidenum">
              <a:rPr lang="es-ES_tradnl" smtClean="0"/>
              <a:t>‹Nr.›</a:t>
            </a:fld>
            <a:endParaRPr lang="es-ES_tradnl"/>
          </a:p>
        </p:txBody>
      </p:sp>
    </p:spTree>
    <p:extLst>
      <p:ext uri="{BB962C8B-B14F-4D97-AF65-F5344CB8AC3E}">
        <p14:creationId xmlns:p14="http://schemas.microsoft.com/office/powerpoint/2010/main" val="2000401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_tradnl" smtClean="0"/>
              <a:t>Clic para editar título</a:t>
            </a:r>
            <a:endParaRPr lang="es-ES_tradn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D6F6E534-4A6D-D147-B5DD-DEC753FE8092}" type="datetimeFigureOut">
              <a:rPr lang="es-ES_tradnl" smtClean="0"/>
              <a:t>16/3/17</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102383D0-8686-E848-84C0-B995FF96BF26}" type="slidenum">
              <a:rPr lang="es-ES_tradnl" smtClean="0"/>
              <a:t>‹Nr.›</a:t>
            </a:fld>
            <a:endParaRPr lang="es-ES_tradnl"/>
          </a:p>
        </p:txBody>
      </p:sp>
    </p:spTree>
    <p:extLst>
      <p:ext uri="{BB962C8B-B14F-4D97-AF65-F5344CB8AC3E}">
        <p14:creationId xmlns:p14="http://schemas.microsoft.com/office/powerpoint/2010/main" val="1885533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sz="half" idx="1"/>
          </p:nvPr>
        </p:nvSpPr>
        <p:spPr>
          <a:xfrm>
            <a:off x="838200" y="1825625"/>
            <a:ext cx="5181600" cy="435133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contenido 3"/>
          <p:cNvSpPr>
            <a:spLocks noGrp="1"/>
          </p:cNvSpPr>
          <p:nvPr>
            <p:ph sz="half" idx="2"/>
          </p:nvPr>
        </p:nvSpPr>
        <p:spPr>
          <a:xfrm>
            <a:off x="6172200" y="1825625"/>
            <a:ext cx="5181600" cy="435133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fecha 4"/>
          <p:cNvSpPr>
            <a:spLocks noGrp="1"/>
          </p:cNvSpPr>
          <p:nvPr>
            <p:ph type="dt" sz="half" idx="10"/>
          </p:nvPr>
        </p:nvSpPr>
        <p:spPr/>
        <p:txBody>
          <a:bodyPr/>
          <a:lstStyle/>
          <a:p>
            <a:fld id="{D6F6E534-4A6D-D147-B5DD-DEC753FE8092}" type="datetimeFigureOut">
              <a:rPr lang="es-ES_tradnl" smtClean="0"/>
              <a:t>16/3/17</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102383D0-8686-E848-84C0-B995FF96BF26}" type="slidenum">
              <a:rPr lang="es-ES_tradnl" smtClean="0"/>
              <a:t>‹Nr.›</a:t>
            </a:fld>
            <a:endParaRPr lang="es-ES_tradnl"/>
          </a:p>
        </p:txBody>
      </p:sp>
    </p:spTree>
    <p:extLst>
      <p:ext uri="{BB962C8B-B14F-4D97-AF65-F5344CB8AC3E}">
        <p14:creationId xmlns:p14="http://schemas.microsoft.com/office/powerpoint/2010/main" val="1891545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_tradnl" smtClean="0"/>
              <a:t>Clic para editar título</a:t>
            </a:r>
            <a:endParaRPr lang="es-ES_tradn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7" name="Marcador de fecha 6"/>
          <p:cNvSpPr>
            <a:spLocks noGrp="1"/>
          </p:cNvSpPr>
          <p:nvPr>
            <p:ph type="dt" sz="half" idx="10"/>
          </p:nvPr>
        </p:nvSpPr>
        <p:spPr/>
        <p:txBody>
          <a:bodyPr/>
          <a:lstStyle/>
          <a:p>
            <a:fld id="{D6F6E534-4A6D-D147-B5DD-DEC753FE8092}" type="datetimeFigureOut">
              <a:rPr lang="es-ES_tradnl" smtClean="0"/>
              <a:t>16/3/17</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102383D0-8686-E848-84C0-B995FF96BF26}" type="slidenum">
              <a:rPr lang="es-ES_tradnl" smtClean="0"/>
              <a:t>‹Nr.›</a:t>
            </a:fld>
            <a:endParaRPr lang="es-ES_tradnl"/>
          </a:p>
        </p:txBody>
      </p:sp>
    </p:spTree>
    <p:extLst>
      <p:ext uri="{BB962C8B-B14F-4D97-AF65-F5344CB8AC3E}">
        <p14:creationId xmlns:p14="http://schemas.microsoft.com/office/powerpoint/2010/main" val="2000237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fecha 2"/>
          <p:cNvSpPr>
            <a:spLocks noGrp="1"/>
          </p:cNvSpPr>
          <p:nvPr>
            <p:ph type="dt" sz="half" idx="10"/>
          </p:nvPr>
        </p:nvSpPr>
        <p:spPr/>
        <p:txBody>
          <a:bodyPr/>
          <a:lstStyle/>
          <a:p>
            <a:fld id="{D6F6E534-4A6D-D147-B5DD-DEC753FE8092}" type="datetimeFigureOut">
              <a:rPr lang="es-ES_tradnl" smtClean="0"/>
              <a:t>16/3/17</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102383D0-8686-E848-84C0-B995FF96BF26}" type="slidenum">
              <a:rPr lang="es-ES_tradnl" smtClean="0"/>
              <a:t>‹Nr.›</a:t>
            </a:fld>
            <a:endParaRPr lang="es-ES_tradnl"/>
          </a:p>
        </p:txBody>
      </p:sp>
    </p:spTree>
    <p:extLst>
      <p:ext uri="{BB962C8B-B14F-4D97-AF65-F5344CB8AC3E}">
        <p14:creationId xmlns:p14="http://schemas.microsoft.com/office/powerpoint/2010/main" val="1278652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6F6E534-4A6D-D147-B5DD-DEC753FE8092}" type="datetimeFigureOut">
              <a:rPr lang="es-ES_tradnl" smtClean="0"/>
              <a:t>16/3/17</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102383D0-8686-E848-84C0-B995FF96BF26}" type="slidenum">
              <a:rPr lang="es-ES_tradnl" smtClean="0"/>
              <a:t>‹Nr.›</a:t>
            </a:fld>
            <a:endParaRPr lang="es-ES_tradnl"/>
          </a:p>
        </p:txBody>
      </p:sp>
    </p:spTree>
    <p:extLst>
      <p:ext uri="{BB962C8B-B14F-4D97-AF65-F5344CB8AC3E}">
        <p14:creationId xmlns:p14="http://schemas.microsoft.com/office/powerpoint/2010/main" val="440283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smtClean="0"/>
              <a:t>Clic para editar título</a:t>
            </a:r>
            <a:endParaRPr lang="es-ES_tradn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D6F6E534-4A6D-D147-B5DD-DEC753FE8092}" type="datetimeFigureOut">
              <a:rPr lang="es-ES_tradnl" smtClean="0"/>
              <a:t>16/3/17</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102383D0-8686-E848-84C0-B995FF96BF26}" type="slidenum">
              <a:rPr lang="es-ES_tradnl" smtClean="0"/>
              <a:t>‹Nr.›</a:t>
            </a:fld>
            <a:endParaRPr lang="es-ES_tradnl"/>
          </a:p>
        </p:txBody>
      </p:sp>
    </p:spTree>
    <p:extLst>
      <p:ext uri="{BB962C8B-B14F-4D97-AF65-F5344CB8AC3E}">
        <p14:creationId xmlns:p14="http://schemas.microsoft.com/office/powerpoint/2010/main" val="1760981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smtClean="0"/>
              <a:t>Clic para editar título</a:t>
            </a:r>
            <a:endParaRPr lang="es-ES_tradnl"/>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D6F6E534-4A6D-D147-B5DD-DEC753FE8092}" type="datetimeFigureOut">
              <a:rPr lang="es-ES_tradnl" smtClean="0"/>
              <a:t>16/3/17</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102383D0-8686-E848-84C0-B995FF96BF26}" type="slidenum">
              <a:rPr lang="es-ES_tradnl" smtClean="0"/>
              <a:t>‹Nr.›</a:t>
            </a:fld>
            <a:endParaRPr lang="es-ES_tradnl"/>
          </a:p>
        </p:txBody>
      </p:sp>
    </p:spTree>
    <p:extLst>
      <p:ext uri="{BB962C8B-B14F-4D97-AF65-F5344CB8AC3E}">
        <p14:creationId xmlns:p14="http://schemas.microsoft.com/office/powerpoint/2010/main" val="2029350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smtClean="0"/>
              <a:t>Clic para editar título</a:t>
            </a:r>
            <a:endParaRPr lang="es-ES_tradn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F6E534-4A6D-D147-B5DD-DEC753FE8092}" type="datetimeFigureOut">
              <a:rPr lang="es-ES_tradnl" smtClean="0"/>
              <a:t>16/3/17</a:t>
            </a:fld>
            <a:endParaRPr lang="es-ES_tradn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2383D0-8686-E848-84C0-B995FF96BF26}" type="slidenum">
              <a:rPr lang="es-ES_tradnl" smtClean="0"/>
              <a:t>‹Nr.›</a:t>
            </a:fld>
            <a:endParaRPr lang="es-ES_tradnl"/>
          </a:p>
        </p:txBody>
      </p:sp>
    </p:spTree>
    <p:extLst>
      <p:ext uri="{BB962C8B-B14F-4D97-AF65-F5344CB8AC3E}">
        <p14:creationId xmlns:p14="http://schemas.microsoft.com/office/powerpoint/2010/main" val="1540260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5" Type="http://schemas.openxmlformats.org/officeDocument/2006/relationships/image" Target="../media/image4.jpg"/><Relationship Id="rId6" Type="http://schemas.openxmlformats.org/officeDocument/2006/relationships/image" Target="../media/image2.jpg"/><Relationship Id="rId7" Type="http://schemas.openxmlformats.org/officeDocument/2006/relationships/image" Target="../media/image8.jpg"/><Relationship Id="rId8" Type="http://schemas.openxmlformats.org/officeDocument/2006/relationships/image" Target="../media/image1.png"/><Relationship Id="rId1" Type="http://schemas.openxmlformats.org/officeDocument/2006/relationships/slideLayout" Target="../slideLayouts/slideLayout3.xml"/><Relationship Id="rId2"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524000" y="3602038"/>
            <a:ext cx="9144000" cy="741362"/>
          </a:xfrm>
        </p:spPr>
        <p:style>
          <a:lnRef idx="0">
            <a:schemeClr val="accent4"/>
          </a:lnRef>
          <a:fillRef idx="3">
            <a:schemeClr val="accent4"/>
          </a:fillRef>
          <a:effectRef idx="3">
            <a:schemeClr val="accent4"/>
          </a:effectRef>
          <a:fontRef idx="minor">
            <a:schemeClr val="lt1"/>
          </a:fontRef>
        </p:style>
        <p:txBody>
          <a:bodyPr>
            <a:noAutofit/>
          </a:bodyPr>
          <a:lstStyle/>
          <a:p>
            <a:r>
              <a:rPr lang="es-ES_tradnl" sz="5400" b="1" dirty="0" smtClean="0"/>
              <a:t>CONCLUSIONES</a:t>
            </a:r>
            <a:endParaRPr lang="es-ES_tradnl" sz="4000" b="1" dirty="0"/>
          </a:p>
        </p:txBody>
      </p:sp>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l="8145" t="12291" r="6608" b="66875"/>
          <a:stretch/>
        </p:blipFill>
        <p:spPr>
          <a:xfrm>
            <a:off x="1524000" y="314324"/>
            <a:ext cx="9305925" cy="1428751"/>
          </a:xfrm>
          <a:prstGeom prst="rect">
            <a:avLst/>
          </a:prstGeom>
        </p:spPr>
      </p:pic>
    </p:spTree>
    <p:extLst>
      <p:ext uri="{BB962C8B-B14F-4D97-AF65-F5344CB8AC3E}">
        <p14:creationId xmlns:p14="http://schemas.microsoft.com/office/powerpoint/2010/main" val="705887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751156"/>
          </a:xfrm>
        </p:spPr>
        <p:style>
          <a:lnRef idx="2">
            <a:schemeClr val="accent2">
              <a:shade val="50000"/>
            </a:schemeClr>
          </a:lnRef>
          <a:fillRef idx="1">
            <a:schemeClr val="accent2"/>
          </a:fillRef>
          <a:effectRef idx="0">
            <a:schemeClr val="accent2"/>
          </a:effectRef>
          <a:fontRef idx="minor">
            <a:schemeClr val="lt1"/>
          </a:fontRef>
        </p:style>
        <p:txBody>
          <a:bodyPr/>
          <a:lstStyle/>
          <a:p>
            <a:r>
              <a:rPr lang="es-ES_tradnl" dirty="0" smtClean="0"/>
              <a:t>El Seminario ha tenido un enfoque europeo</a:t>
            </a:r>
            <a:endParaRPr lang="es-ES_tradnl" dirty="0"/>
          </a:p>
        </p:txBody>
      </p:sp>
      <p:sp>
        <p:nvSpPr>
          <p:cNvPr id="3" name="Marcador de contenido 2"/>
          <p:cNvSpPr>
            <a:spLocks noGrp="1"/>
          </p:cNvSpPr>
          <p:nvPr>
            <p:ph idx="1"/>
          </p:nvPr>
        </p:nvSpPr>
        <p:spPr>
          <a:xfrm>
            <a:off x="838200" y="1223158"/>
            <a:ext cx="10515600" cy="5450773"/>
          </a:xfrm>
        </p:spPr>
        <p:txBody>
          <a:bodyPr>
            <a:normAutofit fontScale="92500" lnSpcReduction="20000"/>
          </a:bodyPr>
          <a:lstStyle/>
          <a:p>
            <a:r>
              <a:rPr lang="es-ES_tradnl" dirty="0" smtClean="0"/>
              <a:t>Se han presentado las líneas de acción que actualmente se están desarrollando desde la UE. Hemos visto que hay un “espacio de mejora” dentro de la UE para el desarrollo rural desde una perspectiva más integral, y no meramente productiva. </a:t>
            </a:r>
          </a:p>
          <a:p>
            <a:r>
              <a:rPr lang="es-ES_tradnl" dirty="0" smtClean="0"/>
              <a:t>Se han destacado situaciones específicas y problemas compartidos por parte de las representantes de Rumania, Portugal, Bélgica e Italia.</a:t>
            </a:r>
          </a:p>
          <a:p>
            <a:pPr lvl="1"/>
            <a:r>
              <a:rPr lang="es-ES_tradnl" dirty="0" smtClean="0"/>
              <a:t>Una cara desconocida de Rumania, con un 90% de su población viviendo en el medio rural y con una elevada tasa de pobreza. </a:t>
            </a:r>
          </a:p>
          <a:p>
            <a:pPr lvl="1"/>
            <a:r>
              <a:rPr lang="es-ES_tradnl" dirty="0" smtClean="0"/>
              <a:t>Portugal, con una costa poblada mirando al mar, que tiene en sus espaldas un territorio despoblado, desertizado y con bolsones de pobreza y desempleo.</a:t>
            </a:r>
          </a:p>
          <a:p>
            <a:pPr lvl="1"/>
            <a:r>
              <a:rPr lang="es-ES_tradnl" dirty="0" smtClean="0"/>
              <a:t>Una visión de Bélgica, en la que hay diferencias destacadas entre las distintas regiones, con una tensión entre los nuevos pobladores rurales ricos y la población existente más vulnerable.</a:t>
            </a:r>
          </a:p>
          <a:p>
            <a:pPr lvl="1"/>
            <a:r>
              <a:rPr lang="es-ES_tradnl" dirty="0" smtClean="0"/>
              <a:t>Italia, un país expulsor de población por décadas, que se estructura en más de 100 ciudades mayores y una red de pueblos rurales pequeños y medianos, atravesada por el problema de la mafia, y partida entre el Norte y el Sur.</a:t>
            </a:r>
            <a:endParaRPr lang="es-ES_tradnl" dirty="0" smtClean="0"/>
          </a:p>
          <a:p>
            <a:r>
              <a:rPr lang="es-ES_tradnl" dirty="0" smtClean="0"/>
              <a:t>Las ponentes han hecho propuestas para abordar </a:t>
            </a:r>
            <a:r>
              <a:rPr lang="es-ES_tradnl" dirty="0" smtClean="0"/>
              <a:t>las problemáticas y desigualdades sociales del medio rural, en sus respectivos países.</a:t>
            </a:r>
          </a:p>
        </p:txBody>
      </p:sp>
    </p:spTree>
    <p:extLst>
      <p:ext uri="{BB962C8B-B14F-4D97-AF65-F5344CB8AC3E}">
        <p14:creationId xmlns:p14="http://schemas.microsoft.com/office/powerpoint/2010/main" val="1161505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749300"/>
          </a:xfrm>
        </p:spPr>
        <p:style>
          <a:lnRef idx="2">
            <a:schemeClr val="accent2">
              <a:shade val="50000"/>
            </a:schemeClr>
          </a:lnRef>
          <a:fillRef idx="1">
            <a:schemeClr val="accent2"/>
          </a:fillRef>
          <a:effectRef idx="0">
            <a:schemeClr val="accent2"/>
          </a:effectRef>
          <a:fontRef idx="minor">
            <a:schemeClr val="lt1"/>
          </a:fontRef>
        </p:style>
        <p:txBody>
          <a:bodyPr/>
          <a:lstStyle/>
          <a:p>
            <a:r>
              <a:rPr lang="es-ES_tradnl" dirty="0" smtClean="0"/>
              <a:t>Con respecto a la situación de España/1</a:t>
            </a:r>
            <a:endParaRPr lang="es-ES_tradnl" dirty="0"/>
          </a:p>
        </p:txBody>
      </p:sp>
      <p:sp>
        <p:nvSpPr>
          <p:cNvPr id="3" name="Marcador de contenido 2"/>
          <p:cNvSpPr>
            <a:spLocks noGrp="1"/>
          </p:cNvSpPr>
          <p:nvPr>
            <p:ph idx="1"/>
          </p:nvPr>
        </p:nvSpPr>
        <p:spPr>
          <a:xfrm>
            <a:off x="838200" y="1294410"/>
            <a:ext cx="10515600" cy="5237019"/>
          </a:xfrm>
        </p:spPr>
        <p:txBody>
          <a:bodyPr>
            <a:normAutofit lnSpcReduction="10000"/>
          </a:bodyPr>
          <a:lstStyle/>
          <a:p>
            <a:r>
              <a:rPr lang="es-ES_tradnl" dirty="0" smtClean="0"/>
              <a:t>Se abordó el tema de la “invisibilidad” de los problemas del medio rural y de la conveniencia de ignorar sus problemas, en tanto los suministros y servicios básicos que proceden del campo estén garantizados en las ciudades. </a:t>
            </a:r>
            <a:endParaRPr lang="es-ES_tradnl" dirty="0" smtClean="0"/>
          </a:p>
          <a:p>
            <a:r>
              <a:rPr lang="es-ES_tradnl" dirty="0" smtClean="0"/>
              <a:t>Se abordaron aspectos demográficos, como la despoblación y abandono de los pueblos rurales. También, el envejecimiento y masculinización de la población rural, por el éxodo de las mujeres y las personas jóvenes. </a:t>
            </a:r>
          </a:p>
          <a:p>
            <a:r>
              <a:rPr lang="es-ES_tradnl" dirty="0" smtClean="0"/>
              <a:t>Se trataron aspectos económicos y el futuro del empleo en una actividad agraria mecanizada y extensiva, señalando la falta de una producción más diversificada, con mayor valor añadido y con menor impacto ambiental. La posibilidad de ligar el sistema de ingresos mínimos con la necesidad de repoblación, con acompañamiento, puede ser importante.</a:t>
            </a:r>
          </a:p>
          <a:p>
            <a:endParaRPr lang="es-ES_tradnl" dirty="0"/>
          </a:p>
        </p:txBody>
      </p:sp>
    </p:spTree>
    <p:extLst>
      <p:ext uri="{BB962C8B-B14F-4D97-AF65-F5344CB8AC3E}">
        <p14:creationId xmlns:p14="http://schemas.microsoft.com/office/powerpoint/2010/main" val="269677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749300"/>
          </a:xfrm>
        </p:spPr>
        <p:style>
          <a:lnRef idx="2">
            <a:schemeClr val="accent2">
              <a:shade val="50000"/>
            </a:schemeClr>
          </a:lnRef>
          <a:fillRef idx="1">
            <a:schemeClr val="accent2"/>
          </a:fillRef>
          <a:effectRef idx="0">
            <a:schemeClr val="accent2"/>
          </a:effectRef>
          <a:fontRef idx="minor">
            <a:schemeClr val="lt1"/>
          </a:fontRef>
        </p:style>
        <p:txBody>
          <a:bodyPr/>
          <a:lstStyle/>
          <a:p>
            <a:r>
              <a:rPr lang="es-ES_tradnl" dirty="0" smtClean="0"/>
              <a:t>Con respecto a la situación de España/2</a:t>
            </a:r>
            <a:endParaRPr lang="es-ES_tradnl" dirty="0"/>
          </a:p>
        </p:txBody>
      </p:sp>
      <p:sp>
        <p:nvSpPr>
          <p:cNvPr id="3" name="Marcador de contenido 2"/>
          <p:cNvSpPr>
            <a:spLocks noGrp="1"/>
          </p:cNvSpPr>
          <p:nvPr>
            <p:ph idx="1"/>
          </p:nvPr>
        </p:nvSpPr>
        <p:spPr>
          <a:xfrm>
            <a:off x="838200" y="1294410"/>
            <a:ext cx="10515600" cy="5237019"/>
          </a:xfrm>
        </p:spPr>
        <p:txBody>
          <a:bodyPr>
            <a:normAutofit lnSpcReduction="10000"/>
          </a:bodyPr>
          <a:lstStyle/>
          <a:p>
            <a:r>
              <a:rPr lang="es-ES" dirty="0" smtClean="0"/>
              <a:t>La experiencia reciente </a:t>
            </a:r>
            <a:r>
              <a:rPr lang="es-ES" dirty="0"/>
              <a:t>muestra que los territorios rurales que </a:t>
            </a:r>
            <a:r>
              <a:rPr lang="es-ES" dirty="0" smtClean="0"/>
              <a:t>funcionan económicamente </a:t>
            </a:r>
            <a:r>
              <a:rPr lang="es-ES" dirty="0"/>
              <a:t>son los que pusieron </a:t>
            </a:r>
            <a:r>
              <a:rPr lang="es-ES" dirty="0" smtClean="0"/>
              <a:t>una </a:t>
            </a:r>
            <a:r>
              <a:rPr lang="es-ES" dirty="0"/>
              <a:t>política de </a:t>
            </a:r>
            <a:r>
              <a:rPr lang="es-ES" dirty="0" smtClean="0"/>
              <a:t>industrialización, con </a:t>
            </a:r>
            <a:r>
              <a:rPr lang="es-ES" dirty="0"/>
              <a:t>descentralización, que </a:t>
            </a:r>
            <a:r>
              <a:rPr lang="es-ES" dirty="0" smtClean="0"/>
              <a:t>ocupaba </a:t>
            </a:r>
            <a:r>
              <a:rPr lang="es-ES" dirty="0"/>
              <a:t>a la población desempleada por la </a:t>
            </a:r>
            <a:r>
              <a:rPr lang="es-ES" dirty="0" smtClean="0"/>
              <a:t>mecanización.</a:t>
            </a:r>
          </a:p>
          <a:p>
            <a:r>
              <a:rPr lang="es-ES_tradnl" dirty="0" smtClean="0"/>
              <a:t>Se mencionaron desafíos medioambientales, como la desertización del territorio rural, el manejo de los acuíferos, de la contaminación. Se preguntó por la falta de implementación de la Ley de Desarrollo Sostenible, lo cual ha tenido un impacto negativo.</a:t>
            </a:r>
          </a:p>
          <a:p>
            <a:r>
              <a:rPr lang="es-ES_tradnl" dirty="0" smtClean="0"/>
              <a:t>Se hicieron planteamientos de carácter estructural, sobre la inviabilidad del modelo de desarrollo basado en el carbón y la concentración de la riqueza, con una explotación ilimitada de los recursos naturales, en el que prima la perspectiva del bienestar polarizada en el medio urbano.</a:t>
            </a:r>
            <a:endParaRPr lang="es-ES_tradnl" dirty="0"/>
          </a:p>
          <a:p>
            <a:endParaRPr lang="es-ES_tradnl" dirty="0" smtClean="0"/>
          </a:p>
          <a:p>
            <a:endParaRPr lang="es-ES_tradnl" dirty="0"/>
          </a:p>
        </p:txBody>
      </p:sp>
    </p:spTree>
    <p:extLst>
      <p:ext uri="{BB962C8B-B14F-4D97-AF65-F5344CB8AC3E}">
        <p14:creationId xmlns:p14="http://schemas.microsoft.com/office/powerpoint/2010/main" val="206664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906463"/>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r>
              <a:rPr lang="es-ES_tradnl" sz="3600" dirty="0" smtClean="0"/>
              <a:t>Desde la experiencia de Castilla y León, una de los territorios más extensos de Europa</a:t>
            </a:r>
            <a:endParaRPr lang="es-ES_tradnl" sz="3600" dirty="0"/>
          </a:p>
        </p:txBody>
      </p:sp>
      <p:sp>
        <p:nvSpPr>
          <p:cNvPr id="3" name="Marcador de contenido 2"/>
          <p:cNvSpPr>
            <a:spLocks noGrp="1"/>
          </p:cNvSpPr>
          <p:nvPr>
            <p:ph idx="1"/>
          </p:nvPr>
        </p:nvSpPr>
        <p:spPr>
          <a:xfrm>
            <a:off x="838200" y="1400175"/>
            <a:ext cx="10515600" cy="4776788"/>
          </a:xfrm>
        </p:spPr>
        <p:txBody>
          <a:bodyPr>
            <a:normAutofit fontScale="85000" lnSpcReduction="20000"/>
          </a:bodyPr>
          <a:lstStyle/>
          <a:p>
            <a:r>
              <a:rPr lang="es-ES" dirty="0" smtClean="0"/>
              <a:t>Varios ponentes señalaron las aportaciones de los fondos europeos al desarrollo rural.  La PAC ha tenido una importancia, pero también ha dado lugar a malas prácticas. Los proyectos LEADER se valoraron como una especie de parche, con una gestión centralizada desde las zonas urbanas. Se hicieron críticas sobre estos fondos europeos y se marcó la necesidad de cambios.</a:t>
            </a:r>
          </a:p>
          <a:p>
            <a:r>
              <a:rPr lang="es-ES" dirty="0" smtClean="0"/>
              <a:t>Se explicaron los cambios introducidos en la gestión de los servicios sociales, en este contexto y los desafíos en una sociedad envejecida.. </a:t>
            </a:r>
          </a:p>
          <a:p>
            <a:r>
              <a:rPr lang="es-ES" dirty="0" smtClean="0"/>
              <a:t>Hay limitaciones presupuestarias, de gestión y derivadas de la dispersión del territorio, que hacen que no haya servicios para todos, aunque la oferta sea amplia.</a:t>
            </a:r>
            <a:r>
              <a:rPr lang="es-ES" dirty="0" smtClean="0"/>
              <a:t> El gran potencial de la innovación tecnológica aplicada a aspectos como la telemedicina puede dar una mayor cobertura.</a:t>
            </a:r>
            <a:endParaRPr lang="es-ES" dirty="0" smtClean="0"/>
          </a:p>
          <a:p>
            <a:r>
              <a:rPr lang="es-ES" dirty="0" smtClean="0"/>
              <a:t>Se ha valorado un modelo centrado en las personas, con un valor de mantenimiento de paisaje, pueblos y patrimonio natural. Esta aportación no es valorada suficientemente por la sociedad. </a:t>
            </a:r>
          </a:p>
          <a:p>
            <a:r>
              <a:rPr lang="es-ES" dirty="0" smtClean="0"/>
              <a:t>Tampoco hay retornos suficientes de la aportación rural en materia de producción energética.</a:t>
            </a:r>
          </a:p>
          <a:p>
            <a:endParaRPr lang="es-ES_tradnl" dirty="0" smtClean="0"/>
          </a:p>
          <a:p>
            <a:endParaRPr lang="es-ES_tradnl" dirty="0"/>
          </a:p>
        </p:txBody>
      </p:sp>
    </p:spTree>
    <p:extLst>
      <p:ext uri="{BB962C8B-B14F-4D97-AF65-F5344CB8AC3E}">
        <p14:creationId xmlns:p14="http://schemas.microsoft.com/office/powerpoint/2010/main" val="1605274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906463"/>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r>
              <a:rPr lang="es-ES_tradnl" sz="3600" dirty="0" smtClean="0"/>
              <a:t>Las prioridades y líneas de trabajo de las entidades  que trabajan en el medio rural, </a:t>
            </a:r>
            <a:r>
              <a:rPr lang="es-ES" sz="3600" dirty="0" smtClean="0"/>
              <a:t>pertenecientes a EAPN / 1</a:t>
            </a:r>
            <a:endParaRPr lang="es-ES_tradnl" sz="3600" dirty="0"/>
          </a:p>
        </p:txBody>
      </p:sp>
      <p:sp>
        <p:nvSpPr>
          <p:cNvPr id="3" name="Marcador de contenido 2"/>
          <p:cNvSpPr>
            <a:spLocks noGrp="1"/>
          </p:cNvSpPr>
          <p:nvPr>
            <p:ph idx="1"/>
          </p:nvPr>
        </p:nvSpPr>
        <p:spPr>
          <a:xfrm>
            <a:off x="838200" y="1428749"/>
            <a:ext cx="10515600" cy="5229225"/>
          </a:xfrm>
        </p:spPr>
        <p:txBody>
          <a:bodyPr>
            <a:normAutofit lnSpcReduction="10000"/>
          </a:bodyPr>
          <a:lstStyle/>
          <a:p>
            <a:r>
              <a:rPr lang="es-ES_tradnl" dirty="0" smtClean="0"/>
              <a:t>ACCEM: retos en materia de inmigración y refugio que se asientan en el medio rural, que son fuente de enriquecimiento, y deben integrarse contando con la complicidad de los habitantes rurales. </a:t>
            </a:r>
            <a:r>
              <a:rPr lang="es-ES_tradnl" b="1" dirty="0" smtClean="0"/>
              <a:t>Apostando por un desarrollo rural sostenible y humano</a:t>
            </a:r>
            <a:r>
              <a:rPr lang="es-ES_tradnl" dirty="0" smtClean="0"/>
              <a:t>.</a:t>
            </a:r>
          </a:p>
          <a:p>
            <a:r>
              <a:rPr lang="es-ES_tradnl" dirty="0" smtClean="0"/>
              <a:t>CARITAS: </a:t>
            </a:r>
            <a:r>
              <a:rPr lang="es-ES_tradnl" b="1" dirty="0" smtClean="0"/>
              <a:t>es necesario promocionar el empleo a largo plazo, el respeto al medioambiente y la cultura, como motores de la fijación de la población en el territorio</a:t>
            </a:r>
            <a:r>
              <a:rPr lang="es-ES_tradnl" dirty="0" smtClean="0"/>
              <a:t>. Dentro de la agricultura, recuperar el conocimiento tradicional. </a:t>
            </a:r>
          </a:p>
          <a:p>
            <a:r>
              <a:rPr lang="es-ES_tradnl" dirty="0"/>
              <a:t>C</a:t>
            </a:r>
            <a:r>
              <a:rPr lang="es-ES_tradnl" dirty="0" smtClean="0"/>
              <a:t>RUZ ROJA: el desafío del envejecimiento, que se da a nivel mundial, en España y, en particular, en </a:t>
            </a:r>
            <a:r>
              <a:rPr lang="es-ES_tradnl" dirty="0" err="1" smtClean="0"/>
              <a:t>CyL</a:t>
            </a:r>
            <a:r>
              <a:rPr lang="es-ES_tradnl" dirty="0" smtClean="0"/>
              <a:t> (3º región europea más sobre-envejecida). Se vive más, pero no mejor. </a:t>
            </a:r>
            <a:r>
              <a:rPr lang="es-ES_tradnl" b="1" dirty="0" smtClean="0"/>
              <a:t>Hay que introducir el envejecimiento activo y saludable y lograr que la gente viva con calidad, en los pueblos</a:t>
            </a:r>
            <a:r>
              <a:rPr lang="es-ES_tradnl" dirty="0" smtClean="0"/>
              <a:t>.</a:t>
            </a:r>
          </a:p>
        </p:txBody>
      </p:sp>
    </p:spTree>
    <p:extLst>
      <p:ext uri="{BB962C8B-B14F-4D97-AF65-F5344CB8AC3E}">
        <p14:creationId xmlns:p14="http://schemas.microsoft.com/office/powerpoint/2010/main" val="913881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906463"/>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r>
              <a:rPr lang="es-ES_tradnl" sz="3600" dirty="0" smtClean="0"/>
              <a:t>Las prioridades y líneas de trabajo de las entidades  que trabajan en el medio rural, </a:t>
            </a:r>
            <a:r>
              <a:rPr lang="es-ES" sz="3600" dirty="0" smtClean="0"/>
              <a:t>pertenecientes a </a:t>
            </a:r>
            <a:r>
              <a:rPr lang="es-ES" sz="3600" smtClean="0"/>
              <a:t>EAPN / 1</a:t>
            </a:r>
            <a:endParaRPr lang="es-ES_tradnl" sz="3600" dirty="0"/>
          </a:p>
        </p:txBody>
      </p:sp>
      <p:sp>
        <p:nvSpPr>
          <p:cNvPr id="3" name="Marcador de contenido 2"/>
          <p:cNvSpPr>
            <a:spLocks noGrp="1"/>
          </p:cNvSpPr>
          <p:nvPr>
            <p:ph idx="1"/>
          </p:nvPr>
        </p:nvSpPr>
        <p:spPr>
          <a:xfrm>
            <a:off x="838200" y="1428749"/>
            <a:ext cx="10515600" cy="5229225"/>
          </a:xfrm>
        </p:spPr>
        <p:txBody>
          <a:bodyPr>
            <a:normAutofit fontScale="85000" lnSpcReduction="20000"/>
          </a:bodyPr>
          <a:lstStyle/>
          <a:p>
            <a:r>
              <a:rPr lang="es-ES_tradnl" dirty="0" smtClean="0"/>
              <a:t>CEPAIM: existen aspectos clave son la pérdida de población y de servicios, dificultad para crear empleo (el que hay es temporal y condiciones laborales pobres, con requisitos de baja cualificación, fuerte sesgo de género), masculinización, envejecimiento, aislamiento social, infraestructuras deficientes, muy pocas viviendas en alquiler. Las familias no pueden ir a vivir al medio rural, en este panorama. Falta capital y cultura emprendedora, aunque haya motivación. Falta sensibilidad por parte de la población autóctona sobre las necesidades y derechos de la población inmigrante. Además de subsanar las carencias anteriores, </a:t>
            </a:r>
            <a:r>
              <a:rPr lang="es-ES_tradnl" b="1" dirty="0" smtClean="0"/>
              <a:t>hay que apostar con políticas pobladoras, con una cultura de bienvenida y de respeto a la diversidad</a:t>
            </a:r>
            <a:r>
              <a:rPr lang="es-ES_tradnl" dirty="0" smtClean="0"/>
              <a:t>.</a:t>
            </a:r>
          </a:p>
          <a:p>
            <a:r>
              <a:rPr lang="es-ES_tradnl" dirty="0" smtClean="0"/>
              <a:t>COCEMFE: Dificultades añadidas para acceder al empleo en el medio rural para personas con discapacidad, </a:t>
            </a:r>
            <a:r>
              <a:rPr lang="es-ES_tradnl" b="1" dirty="0" smtClean="0"/>
              <a:t>por lo que hay que acercar los recursos, desde un modelo centrado en la persona y la familia.</a:t>
            </a:r>
            <a:r>
              <a:rPr lang="es-ES_tradnl" dirty="0" smtClean="0"/>
              <a:t> Hay muchos tipos de discapacidad, las familias juegan un rol fundamental, pero también la administración. En las zonas rurales no se accede al catálogo de prestaciones que dispondrían en el medio urbano. La accesibilidad es más que un obstáculo físico, sino que es de carácter integral. El objetivo es que la persona alcance el mayor desarrollo y la mayor independencia posible.</a:t>
            </a:r>
          </a:p>
          <a:p>
            <a:endParaRPr lang="es-ES_tradnl" dirty="0"/>
          </a:p>
        </p:txBody>
      </p:sp>
    </p:spTree>
    <p:extLst>
      <p:ext uri="{BB962C8B-B14F-4D97-AF65-F5344CB8AC3E}">
        <p14:creationId xmlns:p14="http://schemas.microsoft.com/office/powerpoint/2010/main" val="2032121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810532"/>
          </a:xfrm>
        </p:spPr>
        <p:style>
          <a:lnRef idx="2">
            <a:schemeClr val="accent2">
              <a:shade val="50000"/>
            </a:schemeClr>
          </a:lnRef>
          <a:fillRef idx="1">
            <a:schemeClr val="accent2"/>
          </a:fillRef>
          <a:effectRef idx="0">
            <a:schemeClr val="accent2"/>
          </a:effectRef>
          <a:fontRef idx="minor">
            <a:schemeClr val="lt1"/>
          </a:fontRef>
        </p:style>
        <p:txBody>
          <a:bodyPr/>
          <a:lstStyle/>
          <a:p>
            <a:r>
              <a:rPr lang="es-ES_tradnl" sz="3200" dirty="0" smtClean="0"/>
              <a:t>Este Seminario ha sido importante por una serie de razones</a:t>
            </a:r>
            <a:endParaRPr lang="es-ES_tradnl"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276562166"/>
              </p:ext>
            </p:extLst>
          </p:nvPr>
        </p:nvGraphicFramePr>
        <p:xfrm>
          <a:off x="838200" y="1413164"/>
          <a:ext cx="10515600" cy="51733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3395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831850" y="166689"/>
            <a:ext cx="10515600" cy="876299"/>
          </a:xfrm>
        </p:spPr>
        <p:style>
          <a:lnRef idx="3">
            <a:schemeClr val="lt1"/>
          </a:lnRef>
          <a:fillRef idx="1">
            <a:schemeClr val="accent1"/>
          </a:fillRef>
          <a:effectRef idx="1">
            <a:schemeClr val="accent1"/>
          </a:effectRef>
          <a:fontRef idx="minor">
            <a:schemeClr val="lt1"/>
          </a:fontRef>
        </p:style>
        <p:txBody>
          <a:bodyPr>
            <a:noAutofit/>
          </a:bodyPr>
          <a:lstStyle/>
          <a:p>
            <a:pPr algn="ctr"/>
            <a:r>
              <a:rPr lang="es-ES_tradnl" sz="3200" dirty="0" smtClean="0"/>
              <a:t>GRACIAS POR VUESTRA PARTICIPACIÓN. </a:t>
            </a:r>
            <a:br>
              <a:rPr lang="es-ES_tradnl" sz="3200" dirty="0" smtClean="0"/>
            </a:br>
            <a:r>
              <a:rPr lang="es-ES_tradnl" sz="2800" dirty="0" smtClean="0"/>
              <a:t>Más información: disponible pronto </a:t>
            </a:r>
            <a:r>
              <a:rPr lang="es-ES_tradnl" sz="2800" dirty="0" err="1" smtClean="0"/>
              <a:t>www.eapn.es</a:t>
            </a:r>
            <a:endParaRPr lang="es-ES_tradnl" sz="3200" dirty="0"/>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41452"/>
            <a:ext cx="3710851" cy="2473297"/>
          </a:xfrm>
          <a:prstGeom prst="rect">
            <a:avLst/>
          </a:prstGeom>
        </p:spPr>
      </p:pic>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0851" y="1241452"/>
            <a:ext cx="4186962" cy="2495109"/>
          </a:xfrm>
          <a:prstGeom prst="rect">
            <a:avLst/>
          </a:prstGeom>
        </p:spPr>
      </p:pic>
      <p:pic>
        <p:nvPicPr>
          <p:cNvPr id="12" name="Imagen 11"/>
          <p:cNvPicPr>
            <a:picLocks noChangeAspect="1"/>
          </p:cNvPicPr>
          <p:nvPr/>
        </p:nvPicPr>
        <p:blipFill rotWithShape="1">
          <a:blip r:embed="rId4">
            <a:extLst>
              <a:ext uri="{28A0092B-C50C-407E-A947-70E740481C1C}">
                <a14:useLocalDpi xmlns:a14="http://schemas.microsoft.com/office/drawing/2010/main" val="0"/>
              </a:ext>
            </a:extLst>
          </a:blip>
          <a:srcRect t="11722" r="43718" b="13047"/>
          <a:stretch/>
        </p:blipFill>
        <p:spPr>
          <a:xfrm>
            <a:off x="0" y="3714749"/>
            <a:ext cx="3820193" cy="2953113"/>
          </a:xfrm>
          <a:prstGeom prst="rect">
            <a:avLst/>
          </a:prstGeom>
        </p:spPr>
      </p:pic>
      <p:pic>
        <p:nvPicPr>
          <p:cNvPr id="13" name="Imagen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20193" y="3714749"/>
            <a:ext cx="4077620" cy="2953113"/>
          </a:xfrm>
          <a:prstGeom prst="rect">
            <a:avLst/>
          </a:prstGeom>
        </p:spPr>
      </p:pic>
      <p:pic>
        <p:nvPicPr>
          <p:cNvPr id="14" name="Imagen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97812" y="1241452"/>
            <a:ext cx="4294187" cy="2495109"/>
          </a:xfrm>
          <a:prstGeom prst="rect">
            <a:avLst/>
          </a:prstGeom>
        </p:spPr>
      </p:pic>
      <p:pic>
        <p:nvPicPr>
          <p:cNvPr id="15" name="Imagen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97812" y="3700461"/>
            <a:ext cx="4294187" cy="2967401"/>
          </a:xfrm>
          <a:prstGeom prst="rect">
            <a:avLst/>
          </a:prstGeom>
        </p:spPr>
      </p:pic>
      <p:pic>
        <p:nvPicPr>
          <p:cNvPr id="16" name="Imagen 15"/>
          <p:cNvPicPr>
            <a:picLocks noChangeAspect="1"/>
          </p:cNvPicPr>
          <p:nvPr/>
        </p:nvPicPr>
        <p:blipFill rotWithShape="1">
          <a:blip r:embed="rId8">
            <a:extLst>
              <a:ext uri="{28A0092B-C50C-407E-A947-70E740481C1C}">
                <a14:useLocalDpi xmlns:a14="http://schemas.microsoft.com/office/drawing/2010/main" val="0"/>
              </a:ext>
            </a:extLst>
          </a:blip>
          <a:srcRect l="8145" t="12291" r="6608" b="66875"/>
          <a:stretch/>
        </p:blipFill>
        <p:spPr>
          <a:xfrm>
            <a:off x="1436687" y="3059085"/>
            <a:ext cx="9305925" cy="1428751"/>
          </a:xfrm>
          <a:prstGeom prst="rect">
            <a:avLst/>
          </a:prstGeom>
        </p:spPr>
      </p:pic>
    </p:spTree>
    <p:extLst>
      <p:ext uri="{BB962C8B-B14F-4D97-AF65-F5344CB8AC3E}">
        <p14:creationId xmlns:p14="http://schemas.microsoft.com/office/powerpoint/2010/main" val="55204130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TotalTime>
  <Words>990</Words>
  <Application>Microsoft Macintosh PowerPoint</Application>
  <PresentationFormat>Panorámica</PresentationFormat>
  <Paragraphs>35</Paragraphs>
  <Slides>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9</vt:i4>
      </vt:variant>
    </vt:vector>
  </HeadingPairs>
  <TitlesOfParts>
    <vt:vector size="13" baseType="lpstr">
      <vt:lpstr>Calibri</vt:lpstr>
      <vt:lpstr>Calibri Light</vt:lpstr>
      <vt:lpstr>Arial</vt:lpstr>
      <vt:lpstr>Tema de Office</vt:lpstr>
      <vt:lpstr>Presentación de PowerPoint</vt:lpstr>
      <vt:lpstr>El Seminario ha tenido un enfoque europeo</vt:lpstr>
      <vt:lpstr>Con respecto a la situación de España/1</vt:lpstr>
      <vt:lpstr>Con respecto a la situación de España/2</vt:lpstr>
      <vt:lpstr>Desde la experiencia de Castilla y León, una de los territorios más extensos de Europa</vt:lpstr>
      <vt:lpstr>Las prioridades y líneas de trabajo de las entidades  que trabajan en el medio rural, pertenecientes a EAPN / 1</vt:lpstr>
      <vt:lpstr>Las prioridades y líneas de trabajo de las entidades  que trabajan en el medio rural, pertenecientes a EAPN / 1</vt:lpstr>
      <vt:lpstr>Este Seminario ha sido importante por una serie de razones</vt:lpstr>
      <vt:lpstr>GRACIAS POR VUESTRA PARTICIPACIÓN.  Más información: disponible pronto www.eapn.es</vt:lpstr>
    </vt:vector>
  </TitlesOfParts>
  <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Usuario de Microsoft Office</cp:lastModifiedBy>
  <cp:revision>16</cp:revision>
  <dcterms:created xsi:type="dcterms:W3CDTF">2017-03-16T14:49:17Z</dcterms:created>
  <dcterms:modified xsi:type="dcterms:W3CDTF">2017-03-16T16:38:02Z</dcterms:modified>
</cp:coreProperties>
</file>